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48"/>
  </p:notesMasterIdLst>
  <p:handoutMasterIdLst>
    <p:handoutMasterId r:id="rId49"/>
  </p:handoutMasterIdLst>
  <p:sldIdLst>
    <p:sldId id="260" r:id="rId2"/>
    <p:sldId id="257" r:id="rId3"/>
    <p:sldId id="319" r:id="rId4"/>
    <p:sldId id="321" r:id="rId5"/>
    <p:sldId id="354" r:id="rId6"/>
    <p:sldId id="356" r:id="rId7"/>
    <p:sldId id="357" r:id="rId8"/>
    <p:sldId id="280" r:id="rId9"/>
    <p:sldId id="350" r:id="rId10"/>
    <p:sldId id="351" r:id="rId11"/>
    <p:sldId id="279" r:id="rId12"/>
    <p:sldId id="358" r:id="rId13"/>
    <p:sldId id="281" r:id="rId14"/>
    <p:sldId id="258" r:id="rId15"/>
    <p:sldId id="353" r:id="rId16"/>
    <p:sldId id="355" r:id="rId17"/>
    <p:sldId id="2145706126" r:id="rId18"/>
    <p:sldId id="261" r:id="rId19"/>
    <p:sldId id="262" r:id="rId20"/>
    <p:sldId id="267" r:id="rId21"/>
    <p:sldId id="323" r:id="rId22"/>
    <p:sldId id="263" r:id="rId23"/>
    <p:sldId id="264" r:id="rId24"/>
    <p:sldId id="266" r:id="rId25"/>
    <p:sldId id="265" r:id="rId26"/>
    <p:sldId id="269" r:id="rId27"/>
    <p:sldId id="268" r:id="rId28"/>
    <p:sldId id="2145706127" r:id="rId29"/>
    <p:sldId id="359" r:id="rId30"/>
    <p:sldId id="360" r:id="rId31"/>
    <p:sldId id="362" r:id="rId32"/>
    <p:sldId id="361" r:id="rId33"/>
    <p:sldId id="341" r:id="rId34"/>
    <p:sldId id="2145706121" r:id="rId35"/>
    <p:sldId id="2145706119" r:id="rId36"/>
    <p:sldId id="2145706118" r:id="rId37"/>
    <p:sldId id="2145706120" r:id="rId38"/>
    <p:sldId id="2145706124" r:id="rId39"/>
    <p:sldId id="2145706125" r:id="rId40"/>
    <p:sldId id="2145706122" r:id="rId41"/>
    <p:sldId id="2145706123" r:id="rId42"/>
    <p:sldId id="2145706110" r:id="rId43"/>
    <p:sldId id="2145706111" r:id="rId44"/>
    <p:sldId id="2145706112" r:id="rId45"/>
    <p:sldId id="2145706114" r:id="rId46"/>
    <p:sldId id="259" r:id="rId47"/>
  </p:sldIdLst>
  <p:sldSz cx="12192000" cy="6858000"/>
  <p:notesSz cx="6858000" cy="9144000"/>
  <p:embeddedFontLst>
    <p:embeddedFont>
      <p:font typeface="Algerian" panose="04020705040A02060702" pitchFamily="82" charset="0"/>
      <p:regular r:id="rId50"/>
    </p:embeddedFont>
    <p:embeddedFont>
      <p:font typeface="Bahnschrift Condensed" panose="020B0502040204020203" pitchFamily="34" charset="0"/>
      <p:regular r:id="rId51"/>
      <p:bold r:id="rId52"/>
    </p:embeddedFont>
    <p:embeddedFont>
      <p:font typeface="Barlow Condensed" panose="00000506000000000000" pitchFamily="2" charset="0"/>
      <p:regular r:id="rId53"/>
      <p:bold r:id="rId54"/>
      <p:italic r:id="rId55"/>
      <p:boldItalic r:id="rId56"/>
    </p:embeddedFont>
    <p:embeddedFont>
      <p:font typeface="Barlow SemiBold" panose="00000700000000000000" pitchFamily="2" charset="0"/>
      <p:bold r:id="rId57"/>
      <p:boldItalic r:id="rId58"/>
    </p:embeddedFont>
    <p:embeddedFont>
      <p:font typeface="Bernard MT Condensed" panose="02050806060905020404" pitchFamily="18" charset="0"/>
      <p:regular r:id="rId59"/>
    </p:embeddedFont>
    <p:embeddedFont>
      <p:font typeface="Calibri" panose="020F0502020204030204" pitchFamily="34" charset="0"/>
      <p:regular r:id="rId60"/>
      <p:bold r:id="rId61"/>
      <p:italic r:id="rId62"/>
      <p:boldItalic r:id="rId63"/>
    </p:embeddedFont>
    <p:embeddedFont>
      <p:font typeface="Copperplate Gothic Bold" panose="020E0705020206020404" pitchFamily="34" charset="0"/>
      <p:regular r:id="rId64"/>
    </p:embeddedFont>
    <p:embeddedFont>
      <p:font typeface="Script MT Bold" panose="03040602040607080904" pitchFamily="66" charset="0"/>
      <p:bold r:id="rId65"/>
    </p:embeddedFont>
    <p:embeddedFont>
      <p:font typeface="Verdana" panose="020B060403050404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266150-19ED-1EA2-1113-287320D487E3}" name="Lutomia, Cosmas (Alliance Bioversity-CIAT)" initials="LC(BC" userId="S::C.Lutomia@cgiar.org::987ba3e4-8d8d-478f-8808-1dd97f5d40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B33"/>
    <a:srgbClr val="81351D"/>
    <a:srgbClr val="0788C5"/>
    <a:srgbClr val="233C7B"/>
    <a:srgbClr val="983794"/>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626" autoAdjust="0"/>
  </p:normalViewPr>
  <p:slideViewPr>
    <p:cSldViewPr snapToGrid="0">
      <p:cViewPr varScale="1">
        <p:scale>
          <a:sx n="75" d="100"/>
          <a:sy n="75" d="100"/>
        </p:scale>
        <p:origin x="24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3" d="100"/>
          <a:sy n="93" d="100"/>
        </p:scale>
        <p:origin x="4094"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BCD3A-E308-4258-86C9-43302743F8B5}" type="doc">
      <dgm:prSet loTypeId="urn:microsoft.com/office/officeart/2005/8/layout/arrow5" loCatId="relationship" qsTypeId="urn:microsoft.com/office/officeart/2005/8/quickstyle/simple5" qsCatId="simple" csTypeId="urn:microsoft.com/office/officeart/2005/8/colors/accent2_2" csCatId="accent2" phldr="1"/>
      <dgm:spPr/>
      <dgm:t>
        <a:bodyPr/>
        <a:lstStyle/>
        <a:p>
          <a:endParaRPr lang="en-US"/>
        </a:p>
      </dgm:t>
    </dgm:pt>
    <dgm:pt modelId="{6A38C749-A430-435B-BFD1-A580E86E9960}">
      <dgm:prSet custT="1"/>
      <dgm:spPr>
        <a:solidFill>
          <a:schemeClr val="accent1"/>
        </a:solidFill>
      </dgm:spPr>
      <dgm:t>
        <a:bodyPr/>
        <a:lstStyle/>
        <a:p>
          <a:r>
            <a:rPr lang="en-US" sz="2000" dirty="0"/>
            <a:t>Equity and representation</a:t>
          </a:r>
        </a:p>
      </dgm:t>
    </dgm:pt>
    <dgm:pt modelId="{94995BE0-25C3-4709-BAF1-BE4773750A59}" type="parTrans" cxnId="{CE4697B0-78C6-4425-9290-F97C2B8DC1A4}">
      <dgm:prSet/>
      <dgm:spPr/>
      <dgm:t>
        <a:bodyPr/>
        <a:lstStyle/>
        <a:p>
          <a:endParaRPr lang="en-US"/>
        </a:p>
      </dgm:t>
    </dgm:pt>
    <dgm:pt modelId="{AD8480BB-9DBA-4BED-936F-ABDD1E8803DE}" type="sibTrans" cxnId="{CE4697B0-78C6-4425-9290-F97C2B8DC1A4}">
      <dgm:prSet/>
      <dgm:spPr/>
      <dgm:t>
        <a:bodyPr/>
        <a:lstStyle/>
        <a:p>
          <a:endParaRPr lang="en-US"/>
        </a:p>
      </dgm:t>
    </dgm:pt>
    <dgm:pt modelId="{F499CB88-B8EA-4CA5-9DBE-37E617FB8BFC}">
      <dgm:prSet custT="1"/>
      <dgm:spPr/>
      <dgm:t>
        <a:bodyPr/>
        <a:lstStyle/>
        <a:p>
          <a:r>
            <a:rPr lang="en-US" sz="2000" dirty="0"/>
            <a:t>Accessibility</a:t>
          </a:r>
        </a:p>
      </dgm:t>
    </dgm:pt>
    <dgm:pt modelId="{A2B29184-B09D-403A-844C-CAA15620B3BA}" type="parTrans" cxnId="{6D5309B4-D60C-4549-99CA-176D4FB1A896}">
      <dgm:prSet/>
      <dgm:spPr/>
      <dgm:t>
        <a:bodyPr/>
        <a:lstStyle/>
        <a:p>
          <a:endParaRPr lang="en-US"/>
        </a:p>
      </dgm:t>
    </dgm:pt>
    <dgm:pt modelId="{9869A035-3296-494E-A50B-21340E6BBFF0}" type="sibTrans" cxnId="{6D5309B4-D60C-4549-99CA-176D4FB1A896}">
      <dgm:prSet/>
      <dgm:spPr/>
      <dgm:t>
        <a:bodyPr/>
        <a:lstStyle/>
        <a:p>
          <a:endParaRPr lang="en-US"/>
        </a:p>
      </dgm:t>
    </dgm:pt>
    <dgm:pt modelId="{7A87D593-F0DB-47F0-86CB-66508C5199D5}">
      <dgm:prSet custT="1"/>
      <dgm:spPr>
        <a:solidFill>
          <a:schemeClr val="accent6"/>
        </a:solidFill>
      </dgm:spPr>
      <dgm:t>
        <a:bodyPr/>
        <a:lstStyle/>
        <a:p>
          <a:r>
            <a:rPr lang="en-US" sz="2000" dirty="0"/>
            <a:t>Participatory approach</a:t>
          </a:r>
        </a:p>
      </dgm:t>
    </dgm:pt>
    <dgm:pt modelId="{FD8E8121-0E08-4C87-9D7C-97934CA66B3A}" type="parTrans" cxnId="{029BBBB9-D5E7-421B-9250-75765340839D}">
      <dgm:prSet/>
      <dgm:spPr/>
      <dgm:t>
        <a:bodyPr/>
        <a:lstStyle/>
        <a:p>
          <a:endParaRPr lang="en-US"/>
        </a:p>
      </dgm:t>
    </dgm:pt>
    <dgm:pt modelId="{A9BA5868-F384-4EAA-BBC6-DBB03E697CF3}" type="sibTrans" cxnId="{029BBBB9-D5E7-421B-9250-75765340839D}">
      <dgm:prSet/>
      <dgm:spPr/>
      <dgm:t>
        <a:bodyPr/>
        <a:lstStyle/>
        <a:p>
          <a:endParaRPr lang="en-US"/>
        </a:p>
      </dgm:t>
    </dgm:pt>
    <dgm:pt modelId="{403F86C1-5BF5-4E85-B143-8D1B6634BE51}">
      <dgm:prSet/>
      <dgm:spPr/>
      <dgm:t>
        <a:bodyPr/>
        <a:lstStyle/>
        <a:p>
          <a:r>
            <a:rPr lang="en-US"/>
            <a:t>Stereotype-free messaging</a:t>
          </a:r>
        </a:p>
      </dgm:t>
    </dgm:pt>
    <dgm:pt modelId="{5B4515EE-804C-427E-9444-E604C86707D9}" type="parTrans" cxnId="{9968650B-08ED-412F-B69E-60A5BBDC0259}">
      <dgm:prSet/>
      <dgm:spPr/>
      <dgm:t>
        <a:bodyPr/>
        <a:lstStyle/>
        <a:p>
          <a:endParaRPr lang="en-US"/>
        </a:p>
      </dgm:t>
    </dgm:pt>
    <dgm:pt modelId="{10CA9ABF-66BD-4934-83ED-143CCBF907E1}" type="sibTrans" cxnId="{9968650B-08ED-412F-B69E-60A5BBDC0259}">
      <dgm:prSet/>
      <dgm:spPr/>
      <dgm:t>
        <a:bodyPr/>
        <a:lstStyle/>
        <a:p>
          <a:endParaRPr lang="en-US"/>
        </a:p>
      </dgm:t>
    </dgm:pt>
    <dgm:pt modelId="{6D85E305-6074-44E9-B602-8A11FC647860}">
      <dgm:prSet custT="1"/>
      <dgm:spPr>
        <a:solidFill>
          <a:schemeClr val="accent4"/>
        </a:solidFill>
      </dgm:spPr>
      <dgm:t>
        <a:bodyPr/>
        <a:lstStyle/>
        <a:p>
          <a:r>
            <a:rPr lang="en-US" sz="1800" dirty="0"/>
            <a:t>Sensitivity and inclusivity</a:t>
          </a:r>
        </a:p>
      </dgm:t>
    </dgm:pt>
    <dgm:pt modelId="{4B2E8EFE-694C-43A1-B815-58A3053DE1D9}" type="parTrans" cxnId="{A4D594B5-2342-4E9B-AFA9-155EB25B8670}">
      <dgm:prSet/>
      <dgm:spPr/>
      <dgm:t>
        <a:bodyPr/>
        <a:lstStyle/>
        <a:p>
          <a:endParaRPr lang="en-US"/>
        </a:p>
      </dgm:t>
    </dgm:pt>
    <dgm:pt modelId="{7D4DDF61-A2EE-4977-B703-FAC791FC5F24}" type="sibTrans" cxnId="{A4D594B5-2342-4E9B-AFA9-155EB25B8670}">
      <dgm:prSet/>
      <dgm:spPr/>
      <dgm:t>
        <a:bodyPr/>
        <a:lstStyle/>
        <a:p>
          <a:endParaRPr lang="en-US"/>
        </a:p>
      </dgm:t>
    </dgm:pt>
    <dgm:pt modelId="{B6572AFB-DBB5-492E-8982-B3704D1CD411}" type="pres">
      <dgm:prSet presAssocID="{BCBBCD3A-E308-4258-86C9-43302743F8B5}" presName="diagram" presStyleCnt="0">
        <dgm:presLayoutVars>
          <dgm:dir/>
          <dgm:resizeHandles val="exact"/>
        </dgm:presLayoutVars>
      </dgm:prSet>
      <dgm:spPr/>
    </dgm:pt>
    <dgm:pt modelId="{BB1432F9-E441-460E-A9B7-9E282BA31022}" type="pres">
      <dgm:prSet presAssocID="{6A38C749-A430-435B-BFD1-A580E86E9960}" presName="arrow" presStyleLbl="node1" presStyleIdx="0" presStyleCnt="5" custScaleX="160461" custRadScaleRad="115591" custRadScaleInc="-7056">
        <dgm:presLayoutVars>
          <dgm:bulletEnabled val="1"/>
        </dgm:presLayoutVars>
      </dgm:prSet>
      <dgm:spPr/>
    </dgm:pt>
    <dgm:pt modelId="{830068C7-F864-48A9-A171-FEA3CB80F5F9}" type="pres">
      <dgm:prSet presAssocID="{F499CB88-B8EA-4CA5-9DBE-37E617FB8BFC}" presName="arrow" presStyleLbl="node1" presStyleIdx="1" presStyleCnt="5" custScaleY="126041" custRadScaleRad="131241" custRadScaleInc="2026">
        <dgm:presLayoutVars>
          <dgm:bulletEnabled val="1"/>
        </dgm:presLayoutVars>
      </dgm:prSet>
      <dgm:spPr/>
    </dgm:pt>
    <dgm:pt modelId="{F8E32C52-6228-4D47-9418-F79D884B365C}" type="pres">
      <dgm:prSet presAssocID="{7A87D593-F0DB-47F0-86CB-66508C5199D5}" presName="arrow" presStyleLbl="node1" presStyleIdx="2" presStyleCnt="5" custScaleX="148398" custRadScaleRad="108414" custRadScaleInc="6269">
        <dgm:presLayoutVars>
          <dgm:bulletEnabled val="1"/>
        </dgm:presLayoutVars>
      </dgm:prSet>
      <dgm:spPr/>
    </dgm:pt>
    <dgm:pt modelId="{ED021E85-F856-427A-84B6-B49C094B4892}" type="pres">
      <dgm:prSet presAssocID="{403F86C1-5BF5-4E85-B143-8D1B6634BE51}" presName="arrow" presStyleLbl="node1" presStyleIdx="3" presStyleCnt="5" custScaleX="137815" custRadScaleRad="133981" custRadScaleInc="21765">
        <dgm:presLayoutVars>
          <dgm:bulletEnabled val="1"/>
        </dgm:presLayoutVars>
      </dgm:prSet>
      <dgm:spPr/>
    </dgm:pt>
    <dgm:pt modelId="{0C4D4542-514B-4035-9CFF-2EDEA7BE14F7}" type="pres">
      <dgm:prSet presAssocID="{6D85E305-6074-44E9-B602-8A11FC647860}" presName="arrow" presStyleLbl="node1" presStyleIdx="4" presStyleCnt="5" custScaleX="119480" custRadScaleRad="177751" custRadScaleInc="-2856">
        <dgm:presLayoutVars>
          <dgm:bulletEnabled val="1"/>
        </dgm:presLayoutVars>
      </dgm:prSet>
      <dgm:spPr/>
    </dgm:pt>
  </dgm:ptLst>
  <dgm:cxnLst>
    <dgm:cxn modelId="{6829A107-6FC8-4A67-B021-E8592BFDDF45}" type="presOf" srcId="{6D85E305-6074-44E9-B602-8A11FC647860}" destId="{0C4D4542-514B-4035-9CFF-2EDEA7BE14F7}" srcOrd="0" destOrd="0" presId="urn:microsoft.com/office/officeart/2005/8/layout/arrow5"/>
    <dgm:cxn modelId="{9968650B-08ED-412F-B69E-60A5BBDC0259}" srcId="{BCBBCD3A-E308-4258-86C9-43302743F8B5}" destId="{403F86C1-5BF5-4E85-B143-8D1B6634BE51}" srcOrd="3" destOrd="0" parTransId="{5B4515EE-804C-427E-9444-E604C86707D9}" sibTransId="{10CA9ABF-66BD-4934-83ED-143CCBF907E1}"/>
    <dgm:cxn modelId="{1281BE40-EF17-4A59-8CBE-A55D21350C76}" type="presOf" srcId="{F499CB88-B8EA-4CA5-9DBE-37E617FB8BFC}" destId="{830068C7-F864-48A9-A171-FEA3CB80F5F9}" srcOrd="0" destOrd="0" presId="urn:microsoft.com/office/officeart/2005/8/layout/arrow5"/>
    <dgm:cxn modelId="{80018E77-EDE2-455D-85B5-12607EED5B6C}" type="presOf" srcId="{BCBBCD3A-E308-4258-86C9-43302743F8B5}" destId="{B6572AFB-DBB5-492E-8982-B3704D1CD411}" srcOrd="0" destOrd="0" presId="urn:microsoft.com/office/officeart/2005/8/layout/arrow5"/>
    <dgm:cxn modelId="{AF4E3786-EA91-43CD-B29C-8CCD1EA98CFB}" type="presOf" srcId="{7A87D593-F0DB-47F0-86CB-66508C5199D5}" destId="{F8E32C52-6228-4D47-9418-F79D884B365C}" srcOrd="0" destOrd="0" presId="urn:microsoft.com/office/officeart/2005/8/layout/arrow5"/>
    <dgm:cxn modelId="{CE4697B0-78C6-4425-9290-F97C2B8DC1A4}" srcId="{BCBBCD3A-E308-4258-86C9-43302743F8B5}" destId="{6A38C749-A430-435B-BFD1-A580E86E9960}" srcOrd="0" destOrd="0" parTransId="{94995BE0-25C3-4709-BAF1-BE4773750A59}" sibTransId="{AD8480BB-9DBA-4BED-936F-ABDD1E8803DE}"/>
    <dgm:cxn modelId="{6D5309B4-D60C-4549-99CA-176D4FB1A896}" srcId="{BCBBCD3A-E308-4258-86C9-43302743F8B5}" destId="{F499CB88-B8EA-4CA5-9DBE-37E617FB8BFC}" srcOrd="1" destOrd="0" parTransId="{A2B29184-B09D-403A-844C-CAA15620B3BA}" sibTransId="{9869A035-3296-494E-A50B-21340E6BBFF0}"/>
    <dgm:cxn modelId="{A4D594B5-2342-4E9B-AFA9-155EB25B8670}" srcId="{BCBBCD3A-E308-4258-86C9-43302743F8B5}" destId="{6D85E305-6074-44E9-B602-8A11FC647860}" srcOrd="4" destOrd="0" parTransId="{4B2E8EFE-694C-43A1-B815-58A3053DE1D9}" sibTransId="{7D4DDF61-A2EE-4977-B703-FAC791FC5F24}"/>
    <dgm:cxn modelId="{029BBBB9-D5E7-421B-9250-75765340839D}" srcId="{BCBBCD3A-E308-4258-86C9-43302743F8B5}" destId="{7A87D593-F0DB-47F0-86CB-66508C5199D5}" srcOrd="2" destOrd="0" parTransId="{FD8E8121-0E08-4C87-9D7C-97934CA66B3A}" sibTransId="{A9BA5868-F384-4EAA-BBC6-DBB03E697CF3}"/>
    <dgm:cxn modelId="{5DD19ED7-58B1-4DF1-986F-3BEFE77A050A}" type="presOf" srcId="{403F86C1-5BF5-4E85-B143-8D1B6634BE51}" destId="{ED021E85-F856-427A-84B6-B49C094B4892}" srcOrd="0" destOrd="0" presId="urn:microsoft.com/office/officeart/2005/8/layout/arrow5"/>
    <dgm:cxn modelId="{8ADC0EF5-E852-4B2D-87AF-99E25ED55304}" type="presOf" srcId="{6A38C749-A430-435B-BFD1-A580E86E9960}" destId="{BB1432F9-E441-460E-A9B7-9E282BA31022}" srcOrd="0" destOrd="0" presId="urn:microsoft.com/office/officeart/2005/8/layout/arrow5"/>
    <dgm:cxn modelId="{0896FAD8-5E34-439F-B048-93D556576FC1}" type="presParOf" srcId="{B6572AFB-DBB5-492E-8982-B3704D1CD411}" destId="{BB1432F9-E441-460E-A9B7-9E282BA31022}" srcOrd="0" destOrd="0" presId="urn:microsoft.com/office/officeart/2005/8/layout/arrow5"/>
    <dgm:cxn modelId="{25D0746E-5323-4C96-9A05-8517FD7B35B7}" type="presParOf" srcId="{B6572AFB-DBB5-492E-8982-B3704D1CD411}" destId="{830068C7-F864-48A9-A171-FEA3CB80F5F9}" srcOrd="1" destOrd="0" presId="urn:microsoft.com/office/officeart/2005/8/layout/arrow5"/>
    <dgm:cxn modelId="{7489F9FE-ABA4-47AA-A064-5253C8FE188B}" type="presParOf" srcId="{B6572AFB-DBB5-492E-8982-B3704D1CD411}" destId="{F8E32C52-6228-4D47-9418-F79D884B365C}" srcOrd="2" destOrd="0" presId="urn:microsoft.com/office/officeart/2005/8/layout/arrow5"/>
    <dgm:cxn modelId="{DB364590-ACDB-49B8-9BC6-58775B7A3550}" type="presParOf" srcId="{B6572AFB-DBB5-492E-8982-B3704D1CD411}" destId="{ED021E85-F856-427A-84B6-B49C094B4892}" srcOrd="3" destOrd="0" presId="urn:microsoft.com/office/officeart/2005/8/layout/arrow5"/>
    <dgm:cxn modelId="{46722564-B511-4649-A991-4EE91B13C315}" type="presParOf" srcId="{B6572AFB-DBB5-492E-8982-B3704D1CD411}" destId="{0C4D4542-514B-4035-9CFF-2EDEA7BE14F7}"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432F9-E441-460E-A9B7-9E282BA31022}">
      <dsp:nvSpPr>
        <dsp:cNvPr id="0" name=""/>
        <dsp:cNvSpPr/>
      </dsp:nvSpPr>
      <dsp:spPr>
        <a:xfrm>
          <a:off x="1679639" y="0"/>
          <a:ext cx="2857649" cy="1780899"/>
        </a:xfrm>
        <a:prstGeom prst="downArrow">
          <a:avLst>
            <a:gd name="adj1" fmla="val 50000"/>
            <a:gd name="adj2" fmla="val 35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Equity and representation</a:t>
          </a:r>
        </a:p>
      </dsp:txBody>
      <dsp:txXfrm>
        <a:off x="2394051" y="0"/>
        <a:ext cx="1428825" cy="1469242"/>
      </dsp:txXfrm>
    </dsp:sp>
    <dsp:sp modelId="{830068C7-F864-48A9-A171-FEA3CB80F5F9}">
      <dsp:nvSpPr>
        <dsp:cNvPr id="0" name=""/>
        <dsp:cNvSpPr/>
      </dsp:nvSpPr>
      <dsp:spPr>
        <a:xfrm rot="4320000">
          <a:off x="4356353" y="753449"/>
          <a:ext cx="1780899" cy="2244663"/>
        </a:xfrm>
        <a:prstGeom prst="downArrow">
          <a:avLst>
            <a:gd name="adj1" fmla="val 50000"/>
            <a:gd name="adj2" fmla="val 3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Accessibility</a:t>
          </a:r>
        </a:p>
      </dsp:txBody>
      <dsp:txXfrm rot="-5400000">
        <a:off x="4428502" y="1382402"/>
        <a:ext cx="1933006" cy="890449"/>
      </dsp:txXfrm>
    </dsp:sp>
    <dsp:sp modelId="{F8E32C52-6228-4D47-9418-F79D884B365C}">
      <dsp:nvSpPr>
        <dsp:cNvPr id="0" name=""/>
        <dsp:cNvSpPr/>
      </dsp:nvSpPr>
      <dsp:spPr>
        <a:xfrm rot="8640000">
          <a:off x="2837947" y="3025769"/>
          <a:ext cx="2642819" cy="1780899"/>
        </a:xfrm>
        <a:prstGeom prst="downArrow">
          <a:avLst>
            <a:gd name="adj1" fmla="val 50000"/>
            <a:gd name="adj2" fmla="val 35000"/>
          </a:avLst>
        </a:prstGeom>
        <a:solidFill>
          <a:schemeClr val="accent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Participatory approach</a:t>
          </a:r>
        </a:p>
      </dsp:txBody>
      <dsp:txXfrm rot="10800000">
        <a:off x="3590246" y="3307665"/>
        <a:ext cx="1321409" cy="1469242"/>
      </dsp:txXfrm>
    </dsp:sp>
    <dsp:sp modelId="{ED021E85-F856-427A-84B6-B49C094B4892}">
      <dsp:nvSpPr>
        <dsp:cNvPr id="0" name=""/>
        <dsp:cNvSpPr/>
      </dsp:nvSpPr>
      <dsp:spPr>
        <a:xfrm rot="12960000">
          <a:off x="390188" y="2844228"/>
          <a:ext cx="2454346" cy="1780899"/>
        </a:xfrm>
        <a:prstGeom prst="downArrow">
          <a:avLst>
            <a:gd name="adj1" fmla="val 50000"/>
            <a:gd name="adj2" fmla="val 3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Stereotype-free messaging</a:t>
          </a:r>
        </a:p>
      </dsp:txBody>
      <dsp:txXfrm rot="10800000">
        <a:off x="912180" y="3126124"/>
        <a:ext cx="1227173" cy="1469242"/>
      </dsp:txXfrm>
    </dsp:sp>
    <dsp:sp modelId="{0C4D4542-514B-4035-9CFF-2EDEA7BE14F7}">
      <dsp:nvSpPr>
        <dsp:cNvPr id="0" name=""/>
        <dsp:cNvSpPr/>
      </dsp:nvSpPr>
      <dsp:spPr>
        <a:xfrm rot="17280000">
          <a:off x="111724" y="805177"/>
          <a:ext cx="2127818" cy="1780899"/>
        </a:xfrm>
        <a:prstGeom prst="downArrow">
          <a:avLst>
            <a:gd name="adj1" fmla="val 50000"/>
            <a:gd name="adj2" fmla="val 35000"/>
          </a:avLst>
        </a:prstGeom>
        <a:solidFill>
          <a:schemeClr val="accent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Sensitivity and inclusivity</a:t>
          </a:r>
        </a:p>
      </dsp:txBody>
      <dsp:txXfrm rot="5400000">
        <a:off x="292811" y="1115517"/>
        <a:ext cx="1469242" cy="106390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4BB46-DED7-9154-1F85-17AF3A5A85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51CAB-4F0C-BEF3-EE1F-7FAE3AD4C1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E4C12E-1232-41E9-A000-89B4F252FF3B}" type="datetimeFigureOut">
              <a:rPr lang="en-US" smtClean="0"/>
              <a:t>2/10/2025</a:t>
            </a:fld>
            <a:endParaRPr lang="en-US"/>
          </a:p>
        </p:txBody>
      </p:sp>
      <p:sp>
        <p:nvSpPr>
          <p:cNvPr id="4" name="Footer Placeholder 3">
            <a:extLst>
              <a:ext uri="{FF2B5EF4-FFF2-40B4-BE49-F238E27FC236}">
                <a16:creationId xmlns:a16="http://schemas.microsoft.com/office/drawing/2014/main" id="{1AF4B5E7-D065-7004-D76A-D3BF99B317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D730B0-DE59-71D9-46E9-58073C5D52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A451DB-EE00-4A64-970C-798532BCA2CC}" type="slidenum">
              <a:rPr lang="en-US" smtClean="0"/>
              <a:t>‹#›</a:t>
            </a:fld>
            <a:endParaRPr lang="en-US"/>
          </a:p>
        </p:txBody>
      </p:sp>
    </p:spTree>
    <p:extLst>
      <p:ext uri="{BB962C8B-B14F-4D97-AF65-F5344CB8AC3E}">
        <p14:creationId xmlns:p14="http://schemas.microsoft.com/office/powerpoint/2010/main" val="14995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78726-CE63-4BC7-B96C-0264EAB13385}"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D20D6-E4FA-4FDE-8A67-97E17AF48279}" type="slidenum">
              <a:rPr lang="en-GB" smtClean="0"/>
              <a:t>‹#›</a:t>
            </a:fld>
            <a:endParaRPr lang="en-GB"/>
          </a:p>
        </p:txBody>
      </p:sp>
    </p:spTree>
    <p:extLst>
      <p:ext uri="{BB962C8B-B14F-4D97-AF65-F5344CB8AC3E}">
        <p14:creationId xmlns:p14="http://schemas.microsoft.com/office/powerpoint/2010/main" val="9199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639F9-DD17-4EAB-8E93-4132214D5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20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639F9-DD17-4EAB-8E93-4132214D5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755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639F9-DD17-4EAB-8E93-4132214D5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107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817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CD40DF-25BB-4A5F-8A64-B7A5933E49D9}" type="slidenum">
              <a:rPr lang="en-US" smtClean="0"/>
              <a:t>37</a:t>
            </a:fld>
            <a:endParaRPr lang="en-US"/>
          </a:p>
        </p:txBody>
      </p:sp>
    </p:spTree>
    <p:extLst>
      <p:ext uri="{BB962C8B-B14F-4D97-AF65-F5344CB8AC3E}">
        <p14:creationId xmlns:p14="http://schemas.microsoft.com/office/powerpoint/2010/main" val="183222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6B87-C429-63CD-D917-53FE6D20C696}"/>
              </a:ext>
            </a:extLst>
          </p:cNvPr>
          <p:cNvSpPr>
            <a:spLocks noGrp="1"/>
          </p:cNvSpPr>
          <p:nvPr>
            <p:ph type="ctrTitle" hasCustomPrompt="1"/>
          </p:nvPr>
        </p:nvSpPr>
        <p:spPr>
          <a:xfrm>
            <a:off x="5981700" y="1800859"/>
            <a:ext cx="5759450" cy="2387600"/>
          </a:xfrm>
        </p:spPr>
        <p:txBody>
          <a:bodyPr anchor="t" anchorCtr="0">
            <a:normAutofit/>
          </a:bodyPr>
          <a:lstStyle>
            <a:lvl1pPr algn="r">
              <a:defRPr sz="3600">
                <a:solidFill>
                  <a:srgbClr val="233C7B"/>
                </a:solidFill>
              </a:defRPr>
            </a:lvl1pPr>
          </a:lstStyle>
          <a:p>
            <a:r>
              <a:rPr lang="en-US" dirty="0"/>
              <a:t>Click </a:t>
            </a:r>
            <a:br>
              <a:rPr lang="en-US" dirty="0"/>
            </a:br>
            <a:r>
              <a:rPr lang="en-US" dirty="0"/>
              <a:t>title </a:t>
            </a:r>
            <a:br>
              <a:rPr lang="en-US" dirty="0"/>
            </a:br>
            <a:r>
              <a:rPr lang="en-US" dirty="0"/>
              <a:t>here</a:t>
            </a:r>
            <a:br>
              <a:rPr lang="en-US" dirty="0"/>
            </a:br>
            <a:r>
              <a:rPr lang="en-US" dirty="0"/>
              <a:t>5 lines</a:t>
            </a:r>
            <a:br>
              <a:rPr lang="en-US" dirty="0"/>
            </a:br>
            <a:r>
              <a:rPr lang="en-US" dirty="0"/>
              <a:t>max</a:t>
            </a:r>
          </a:p>
        </p:txBody>
      </p:sp>
      <p:sp>
        <p:nvSpPr>
          <p:cNvPr id="3" name="Subtitle 2">
            <a:extLst>
              <a:ext uri="{FF2B5EF4-FFF2-40B4-BE49-F238E27FC236}">
                <a16:creationId xmlns:a16="http://schemas.microsoft.com/office/drawing/2014/main" id="{981A5F3A-C672-53AF-2544-C0446F0C8CC4}"/>
              </a:ext>
            </a:extLst>
          </p:cNvPr>
          <p:cNvSpPr>
            <a:spLocks noGrp="1"/>
          </p:cNvSpPr>
          <p:nvPr>
            <p:ph type="subTitle" idx="1" hasCustomPrompt="1"/>
          </p:nvPr>
        </p:nvSpPr>
        <p:spPr>
          <a:xfrm>
            <a:off x="5981700" y="4724401"/>
            <a:ext cx="5759450" cy="1371599"/>
          </a:xfrm>
          <a:prstGeom prst="rect">
            <a:avLst/>
          </a:prstGeom>
        </p:spPr>
        <p:txBody>
          <a:bodyPr>
            <a:normAutofit/>
          </a:bodyPr>
          <a:lstStyle>
            <a:lvl1pPr marL="0" indent="0" algn="r">
              <a:buNone/>
              <a:defRPr sz="28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presenter </a:t>
            </a:r>
            <a:br>
              <a:rPr lang="en-US" dirty="0"/>
            </a:br>
            <a:r>
              <a:rPr lang="en-US" dirty="0"/>
              <a:t>Venue </a:t>
            </a:r>
            <a:br>
              <a:rPr lang="en-US" dirty="0"/>
            </a:br>
            <a:r>
              <a:rPr lang="en-US" dirty="0"/>
              <a:t>Date</a:t>
            </a:r>
          </a:p>
        </p:txBody>
      </p:sp>
    </p:spTree>
    <p:extLst>
      <p:ext uri="{BB962C8B-B14F-4D97-AF65-F5344CB8AC3E}">
        <p14:creationId xmlns:p14="http://schemas.microsoft.com/office/powerpoint/2010/main" val="124286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B2C1-1B3E-96F2-FB6F-1FC9C5483BDA}"/>
              </a:ext>
            </a:extLst>
          </p:cNvPr>
          <p:cNvSpPr>
            <a:spLocks noGrp="1"/>
          </p:cNvSpPr>
          <p:nvPr>
            <p:ph type="title"/>
          </p:nvPr>
        </p:nvSpPr>
        <p:spPr>
          <a:xfrm>
            <a:off x="581024" y="457200"/>
            <a:ext cx="4191002" cy="1600200"/>
          </a:xfrm>
        </p:spPr>
        <p:txBody>
          <a:bodyPr anchor="t" anchorCtr="0"/>
          <a:lstStyle>
            <a:lvl1pPr>
              <a:defRPr sz="3200">
                <a:solidFill>
                  <a:srgbClr val="233C7B"/>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88B9FC8C-33C4-6C10-8D7A-B375B482901D}"/>
              </a:ext>
            </a:extLst>
          </p:cNvPr>
          <p:cNvSpPr>
            <a:spLocks noGrp="1"/>
          </p:cNvSpPr>
          <p:nvPr>
            <p:ph type="pic" idx="1"/>
          </p:nvPr>
        </p:nvSpPr>
        <p:spPr>
          <a:xfrm>
            <a:off x="5183188" y="457201"/>
            <a:ext cx="638016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834ACBB-962D-93C3-AAE8-03B75C275191}"/>
              </a:ext>
            </a:extLst>
          </p:cNvPr>
          <p:cNvSpPr>
            <a:spLocks noGrp="1"/>
          </p:cNvSpPr>
          <p:nvPr>
            <p:ph type="body" sz="half" idx="2"/>
          </p:nvPr>
        </p:nvSpPr>
        <p:spPr>
          <a:xfrm>
            <a:off x="581024" y="2057400"/>
            <a:ext cx="419100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B303050-C0AA-BB1C-E0E3-2D83E6E446AF}"/>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6" name="Footer Placeholder 5">
            <a:extLst>
              <a:ext uri="{FF2B5EF4-FFF2-40B4-BE49-F238E27FC236}">
                <a16:creationId xmlns:a16="http://schemas.microsoft.com/office/drawing/2014/main" id="{FC37AF64-3D21-0DE7-FF11-990692834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AF991-7A00-0648-6B13-2C050D48AADE}"/>
              </a:ext>
            </a:extLst>
          </p:cNvPr>
          <p:cNvSpPr>
            <a:spLocks noGrp="1"/>
          </p:cNvSpPr>
          <p:nvPr>
            <p:ph type="sldNum" sz="quarter" idx="12"/>
          </p:nvPr>
        </p:nvSpPr>
        <p:spPr/>
        <p:txBody>
          <a:bodyPr/>
          <a:lstStyle/>
          <a:p>
            <a:fld id="{437F59F2-27F4-48DE-956A-159774152637}" type="slidenum">
              <a:rPr lang="en-US" smtClean="0"/>
              <a:t>‹#›</a:t>
            </a:fld>
            <a:endParaRPr lang="en-US"/>
          </a:p>
        </p:txBody>
      </p:sp>
      <p:sp>
        <p:nvSpPr>
          <p:cNvPr id="12" name="Rectangle 11">
            <a:extLst>
              <a:ext uri="{FF2B5EF4-FFF2-40B4-BE49-F238E27FC236}">
                <a16:creationId xmlns:a16="http://schemas.microsoft.com/office/drawing/2014/main" id="{3BA7A4E8-D751-0416-5987-A4B2E9A1E674}"/>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FBD79AC-E277-7CFF-5694-E91BE58162A0}"/>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a:extLst>
              <a:ext uri="{FF2B5EF4-FFF2-40B4-BE49-F238E27FC236}">
                <a16:creationId xmlns:a16="http://schemas.microsoft.com/office/drawing/2014/main" id="{1EC80D34-D4BA-DB53-CA0F-70415551E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106759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5AC1-2DC7-4F08-793A-50849A794C01}"/>
              </a:ext>
            </a:extLst>
          </p:cNvPr>
          <p:cNvSpPr>
            <a:spLocks noGrp="1"/>
          </p:cNvSpPr>
          <p:nvPr>
            <p:ph type="title"/>
          </p:nvPr>
        </p:nvSpPr>
        <p:spPr>
          <a:xfrm>
            <a:off x="581023" y="365125"/>
            <a:ext cx="10982325" cy="1325563"/>
          </a:xfrm>
        </p:spPr>
        <p:txBody>
          <a:bodyPr anchor="t" anchorCtr="0"/>
          <a:lstStyle>
            <a:lvl1pPr>
              <a:defRPr>
                <a:solidFill>
                  <a:srgbClr val="233C7B"/>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D39F147-F56B-D5E6-53E7-19FE9F97E948}"/>
              </a:ext>
            </a:extLst>
          </p:cNvPr>
          <p:cNvSpPr>
            <a:spLocks noGrp="1"/>
          </p:cNvSpPr>
          <p:nvPr>
            <p:ph type="body" orient="vert" idx="1"/>
          </p:nvPr>
        </p:nvSpPr>
        <p:spPr>
          <a:xfrm>
            <a:off x="581023" y="1825625"/>
            <a:ext cx="1098232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68D5D-8B8B-9304-89FF-2051D18F059A}"/>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5" name="Footer Placeholder 4">
            <a:extLst>
              <a:ext uri="{FF2B5EF4-FFF2-40B4-BE49-F238E27FC236}">
                <a16:creationId xmlns:a16="http://schemas.microsoft.com/office/drawing/2014/main" id="{26868495-CF07-8608-1014-8DE8DF177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7DBA-B285-4BC7-FE1C-A0967F8D851F}"/>
              </a:ext>
            </a:extLst>
          </p:cNvPr>
          <p:cNvSpPr>
            <a:spLocks noGrp="1"/>
          </p:cNvSpPr>
          <p:nvPr>
            <p:ph type="sldNum" sz="quarter" idx="12"/>
          </p:nvPr>
        </p:nvSpPr>
        <p:spPr/>
        <p:txBody>
          <a:bodyPr/>
          <a:lstStyle/>
          <a:p>
            <a:fld id="{437F59F2-27F4-48DE-956A-159774152637}" type="slidenum">
              <a:rPr lang="en-US" smtClean="0"/>
              <a:t>‹#›</a:t>
            </a:fld>
            <a:endParaRPr lang="en-US"/>
          </a:p>
        </p:txBody>
      </p:sp>
      <p:sp>
        <p:nvSpPr>
          <p:cNvPr id="11" name="Rectangle 10">
            <a:extLst>
              <a:ext uri="{FF2B5EF4-FFF2-40B4-BE49-F238E27FC236}">
                <a16:creationId xmlns:a16="http://schemas.microsoft.com/office/drawing/2014/main" id="{6088AC84-85BD-B2F0-F581-1BC2469DD71E}"/>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D997457-A833-84A0-378E-9BDA6E0F6A79}"/>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with medium confidence">
            <a:extLst>
              <a:ext uri="{FF2B5EF4-FFF2-40B4-BE49-F238E27FC236}">
                <a16:creationId xmlns:a16="http://schemas.microsoft.com/office/drawing/2014/main" id="{0247F937-DE38-DF54-4DCE-36E5B2F84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1075290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A90F8B-F541-E538-9DC2-CA32A4E871D9}"/>
              </a:ext>
            </a:extLst>
          </p:cNvPr>
          <p:cNvSpPr>
            <a:spLocks noGrp="1"/>
          </p:cNvSpPr>
          <p:nvPr>
            <p:ph type="title" orient="vert"/>
          </p:nvPr>
        </p:nvSpPr>
        <p:spPr>
          <a:xfrm>
            <a:off x="8724900" y="365125"/>
            <a:ext cx="2628900" cy="5811838"/>
          </a:xfrm>
        </p:spPr>
        <p:txBody>
          <a:bodyPr vert="eaVert"/>
          <a:lstStyle>
            <a:lvl1pPr>
              <a:defRPr>
                <a:solidFill>
                  <a:srgbClr val="233C7B"/>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2F424A4-AE3C-6859-D0E8-81E162E0B53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1E34B-5EFA-7EC7-7C24-EF2BBEC43F5B}"/>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5" name="Footer Placeholder 4">
            <a:extLst>
              <a:ext uri="{FF2B5EF4-FFF2-40B4-BE49-F238E27FC236}">
                <a16:creationId xmlns:a16="http://schemas.microsoft.com/office/drawing/2014/main" id="{F555C295-39EE-DE18-DA46-E65D2804F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C73DC-B369-F672-108B-BF1275B9BAE7}"/>
              </a:ext>
            </a:extLst>
          </p:cNvPr>
          <p:cNvSpPr>
            <a:spLocks noGrp="1"/>
          </p:cNvSpPr>
          <p:nvPr>
            <p:ph type="sldNum" sz="quarter" idx="12"/>
          </p:nvPr>
        </p:nvSpPr>
        <p:spPr/>
        <p:txBody>
          <a:bodyPr/>
          <a:lstStyle/>
          <a:p>
            <a:fld id="{437F59F2-27F4-48DE-956A-159774152637}" type="slidenum">
              <a:rPr lang="en-US" smtClean="0"/>
              <a:t>‹#›</a:t>
            </a:fld>
            <a:endParaRPr lang="en-US"/>
          </a:p>
        </p:txBody>
      </p:sp>
      <p:sp>
        <p:nvSpPr>
          <p:cNvPr id="10" name="Rectangle 9">
            <a:extLst>
              <a:ext uri="{FF2B5EF4-FFF2-40B4-BE49-F238E27FC236}">
                <a16:creationId xmlns:a16="http://schemas.microsoft.com/office/drawing/2014/main" id="{620BE606-8F8E-39F5-F141-5C20D48ACA65}"/>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A434B25-D8AC-27FB-FC2F-AA11FBEB9A94}"/>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4693F169-7688-245F-9E28-C237E39567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1110668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340A-B511-6DC0-7B98-A111C57B80B9}"/>
              </a:ext>
            </a:extLst>
          </p:cNvPr>
          <p:cNvSpPr>
            <a:spLocks noGrp="1"/>
          </p:cNvSpPr>
          <p:nvPr>
            <p:ph type="title"/>
          </p:nvPr>
        </p:nvSpPr>
        <p:spPr>
          <a:xfrm>
            <a:off x="581024" y="365125"/>
            <a:ext cx="10982326"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6E65835-3187-E716-6F47-76FE7A426EE7}"/>
              </a:ext>
            </a:extLst>
          </p:cNvPr>
          <p:cNvSpPr>
            <a:spLocks noGrp="1"/>
          </p:cNvSpPr>
          <p:nvPr>
            <p:ph idx="1"/>
          </p:nvPr>
        </p:nvSpPr>
        <p:spPr>
          <a:xfrm>
            <a:off x="581024" y="1825625"/>
            <a:ext cx="109823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7B28200-176F-0FB9-DBCD-D84DE7458537}"/>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4562B72-164C-44D7-A05F-75AF1DB51A40}"/>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with medium confidence">
            <a:extLst>
              <a:ext uri="{FF2B5EF4-FFF2-40B4-BE49-F238E27FC236}">
                <a16:creationId xmlns:a16="http://schemas.microsoft.com/office/drawing/2014/main" id="{D9035C10-2688-2756-6B5F-ED64A7351E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189128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0E8183-E3FB-8867-2863-736FEDF78E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50" t="12411" b="7813"/>
          <a:stretch/>
        </p:blipFill>
        <p:spPr>
          <a:xfrm>
            <a:off x="0" y="-1"/>
            <a:ext cx="12192000" cy="6858001"/>
          </a:xfrm>
          <a:prstGeom prst="rect">
            <a:avLst/>
          </a:prstGeom>
        </p:spPr>
      </p:pic>
      <p:sp>
        <p:nvSpPr>
          <p:cNvPr id="7" name="Rectangle 6">
            <a:extLst>
              <a:ext uri="{FF2B5EF4-FFF2-40B4-BE49-F238E27FC236}">
                <a16:creationId xmlns:a16="http://schemas.microsoft.com/office/drawing/2014/main" id="{FBB2EF94-412F-194E-74C3-B94A79548939}"/>
              </a:ext>
            </a:extLst>
          </p:cNvPr>
          <p:cNvSpPr/>
          <p:nvPr userDrawn="1"/>
        </p:nvSpPr>
        <p:spPr>
          <a:xfrm>
            <a:off x="-2" y="0"/>
            <a:ext cx="12192001" cy="6858001"/>
          </a:xfrm>
          <a:prstGeom prst="rect">
            <a:avLst/>
          </a:prstGeom>
          <a:solidFill>
            <a:srgbClr val="233C7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2D468-0C83-82FB-63BC-5E6A5A969726}"/>
              </a:ext>
            </a:extLst>
          </p:cNvPr>
          <p:cNvSpPr>
            <a:spLocks noGrp="1"/>
          </p:cNvSpPr>
          <p:nvPr>
            <p:ph type="title" hasCustomPrompt="1"/>
          </p:nvPr>
        </p:nvSpPr>
        <p:spPr>
          <a:xfrm>
            <a:off x="-1" y="2002631"/>
            <a:ext cx="12192001" cy="2852737"/>
          </a:xfrm>
        </p:spPr>
        <p:txBody>
          <a:bodyPr anchor="ctr" anchorCtr="1">
            <a:normAutofit/>
          </a:bodyPr>
          <a:lstStyle>
            <a:lvl1pPr algn="ctr">
              <a:defRPr sz="4400">
                <a:solidFill>
                  <a:schemeClr val="bg1"/>
                </a:solidFill>
                <a:effectLst>
                  <a:outerShdw blurRad="38100" dist="38100" dir="2700000" algn="tl">
                    <a:srgbClr val="000000">
                      <a:alpha val="43137"/>
                    </a:srgbClr>
                  </a:outerShdw>
                </a:effectLst>
              </a:defRPr>
            </a:lvl1pPr>
          </a:lstStyle>
          <a:p>
            <a:r>
              <a:rPr lang="en-US" dirty="0"/>
              <a:t>Section</a:t>
            </a:r>
          </a:p>
        </p:txBody>
      </p:sp>
    </p:spTree>
    <p:extLst>
      <p:ext uri="{BB962C8B-B14F-4D97-AF65-F5344CB8AC3E}">
        <p14:creationId xmlns:p14="http://schemas.microsoft.com/office/powerpoint/2010/main" val="60019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4625-23EF-9C0D-A161-337542078E7A}"/>
              </a:ext>
            </a:extLst>
          </p:cNvPr>
          <p:cNvSpPr>
            <a:spLocks noGrp="1"/>
          </p:cNvSpPr>
          <p:nvPr>
            <p:ph type="title"/>
          </p:nvPr>
        </p:nvSpPr>
        <p:spPr>
          <a:xfrm>
            <a:off x="581024" y="365125"/>
            <a:ext cx="10982326"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CAE8699-BFF2-2D09-0CE8-6409F24CE180}"/>
              </a:ext>
            </a:extLst>
          </p:cNvPr>
          <p:cNvSpPr>
            <a:spLocks noGrp="1"/>
          </p:cNvSpPr>
          <p:nvPr>
            <p:ph sz="half" idx="1"/>
          </p:nvPr>
        </p:nvSpPr>
        <p:spPr>
          <a:xfrm>
            <a:off x="581024" y="1825625"/>
            <a:ext cx="5438776"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7CD63CC-8724-C9B8-9879-1935285F0477}"/>
              </a:ext>
            </a:extLst>
          </p:cNvPr>
          <p:cNvSpPr>
            <a:spLocks noGrp="1"/>
          </p:cNvSpPr>
          <p:nvPr>
            <p:ph sz="half" idx="2"/>
          </p:nvPr>
        </p:nvSpPr>
        <p:spPr>
          <a:xfrm>
            <a:off x="6172200" y="1825625"/>
            <a:ext cx="5391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24F434-802F-B01E-D610-A727285FF606}"/>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6" name="Footer Placeholder 5">
            <a:extLst>
              <a:ext uri="{FF2B5EF4-FFF2-40B4-BE49-F238E27FC236}">
                <a16:creationId xmlns:a16="http://schemas.microsoft.com/office/drawing/2014/main" id="{D65118FE-6E77-E50C-47AF-C8FF7E1C0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13033-041B-A369-68A6-CD3F10825F5A}"/>
              </a:ext>
            </a:extLst>
          </p:cNvPr>
          <p:cNvSpPr>
            <a:spLocks noGrp="1"/>
          </p:cNvSpPr>
          <p:nvPr>
            <p:ph type="sldNum" sz="quarter" idx="12"/>
          </p:nvPr>
        </p:nvSpPr>
        <p:spPr/>
        <p:txBody>
          <a:bodyPr/>
          <a:lstStyle/>
          <a:p>
            <a:fld id="{437F59F2-27F4-48DE-956A-159774152637}" type="slidenum">
              <a:rPr lang="en-US" smtClean="0"/>
              <a:t>‹#›</a:t>
            </a:fld>
            <a:endParaRPr lang="en-US"/>
          </a:p>
        </p:txBody>
      </p:sp>
      <p:sp>
        <p:nvSpPr>
          <p:cNvPr id="12" name="Rectangle 11">
            <a:extLst>
              <a:ext uri="{FF2B5EF4-FFF2-40B4-BE49-F238E27FC236}">
                <a16:creationId xmlns:a16="http://schemas.microsoft.com/office/drawing/2014/main" id="{3B71CE3B-F034-8439-5789-4E8D3E8DF25D}"/>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39D0F2D-DF5D-1675-C490-7F7AD9BAC0D2}"/>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a:extLst>
              <a:ext uri="{FF2B5EF4-FFF2-40B4-BE49-F238E27FC236}">
                <a16:creationId xmlns:a16="http://schemas.microsoft.com/office/drawing/2014/main" id="{44937429-BE70-2F76-9EB0-16514C2D19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67329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48F1-F860-15B6-D53A-2A1C032C23B6}"/>
              </a:ext>
            </a:extLst>
          </p:cNvPr>
          <p:cNvSpPr>
            <a:spLocks noGrp="1"/>
          </p:cNvSpPr>
          <p:nvPr>
            <p:ph type="title"/>
          </p:nvPr>
        </p:nvSpPr>
        <p:spPr>
          <a:xfrm>
            <a:off x="581023" y="365125"/>
            <a:ext cx="10982325"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B8FFB9B-E378-B64A-49E0-B1B25941A0A2}"/>
              </a:ext>
            </a:extLst>
          </p:cNvPr>
          <p:cNvSpPr>
            <a:spLocks noGrp="1"/>
          </p:cNvSpPr>
          <p:nvPr>
            <p:ph type="body" idx="1"/>
          </p:nvPr>
        </p:nvSpPr>
        <p:spPr>
          <a:xfrm>
            <a:off x="581024" y="1681163"/>
            <a:ext cx="5416552" cy="823912"/>
          </a:xfrm>
          <a:prstGeom prst="rect">
            <a:avLst/>
          </a:prstGeom>
        </p:spPr>
        <p:txBody>
          <a:bodyPr anchor="b"/>
          <a:lstStyle>
            <a:lvl1pPr marL="0" indent="0">
              <a:buNone/>
              <a:defRPr sz="2400" b="1">
                <a:solidFill>
                  <a:srgbClr val="233C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9135E4D-B15D-F18C-F2CA-24BEFF878155}"/>
              </a:ext>
            </a:extLst>
          </p:cNvPr>
          <p:cNvSpPr>
            <a:spLocks noGrp="1"/>
          </p:cNvSpPr>
          <p:nvPr>
            <p:ph sz="half" idx="2"/>
          </p:nvPr>
        </p:nvSpPr>
        <p:spPr>
          <a:xfrm>
            <a:off x="581022" y="2505075"/>
            <a:ext cx="5416554"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C49652-4720-5482-5953-28EFE345EA50}"/>
              </a:ext>
            </a:extLst>
          </p:cNvPr>
          <p:cNvSpPr>
            <a:spLocks noGrp="1"/>
          </p:cNvSpPr>
          <p:nvPr>
            <p:ph type="body" sz="quarter" idx="3"/>
          </p:nvPr>
        </p:nvSpPr>
        <p:spPr>
          <a:xfrm>
            <a:off x="6172200" y="1681163"/>
            <a:ext cx="5391148" cy="823912"/>
          </a:xfrm>
          <a:prstGeom prst="rect">
            <a:avLst/>
          </a:prstGeom>
        </p:spPr>
        <p:txBody>
          <a:bodyPr anchor="b"/>
          <a:lstStyle>
            <a:lvl1pPr marL="0" indent="0">
              <a:buNone/>
              <a:defRPr sz="2400" b="1">
                <a:solidFill>
                  <a:srgbClr val="233C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D6669A-A500-6EBC-9E83-5A1FDE5A08CD}"/>
              </a:ext>
            </a:extLst>
          </p:cNvPr>
          <p:cNvSpPr>
            <a:spLocks noGrp="1"/>
          </p:cNvSpPr>
          <p:nvPr>
            <p:ph sz="quarter" idx="4"/>
          </p:nvPr>
        </p:nvSpPr>
        <p:spPr>
          <a:xfrm>
            <a:off x="6172199" y="2505075"/>
            <a:ext cx="539114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CBA892-8224-112F-998E-F9B1AB332939}"/>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8" name="Footer Placeholder 7">
            <a:extLst>
              <a:ext uri="{FF2B5EF4-FFF2-40B4-BE49-F238E27FC236}">
                <a16:creationId xmlns:a16="http://schemas.microsoft.com/office/drawing/2014/main" id="{BE069C85-C664-25F3-BF47-0F19DCCD9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4B472B-22F1-C00A-F585-50385A9C56EF}"/>
              </a:ext>
            </a:extLst>
          </p:cNvPr>
          <p:cNvSpPr>
            <a:spLocks noGrp="1"/>
          </p:cNvSpPr>
          <p:nvPr>
            <p:ph type="sldNum" sz="quarter" idx="12"/>
          </p:nvPr>
        </p:nvSpPr>
        <p:spPr/>
        <p:txBody>
          <a:bodyPr/>
          <a:lstStyle/>
          <a:p>
            <a:fld id="{437F59F2-27F4-48DE-956A-159774152637}" type="slidenum">
              <a:rPr lang="en-US" smtClean="0"/>
              <a:t>‹#›</a:t>
            </a:fld>
            <a:endParaRPr lang="en-US"/>
          </a:p>
        </p:txBody>
      </p:sp>
      <p:sp>
        <p:nvSpPr>
          <p:cNvPr id="14" name="Rectangle 13">
            <a:extLst>
              <a:ext uri="{FF2B5EF4-FFF2-40B4-BE49-F238E27FC236}">
                <a16:creationId xmlns:a16="http://schemas.microsoft.com/office/drawing/2014/main" id="{F035C028-CF82-617D-1123-CFCB09D1CDF1}"/>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4F4257F-BAA7-0EAD-7057-BF6CD8440CE8}"/>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a:extLst>
              <a:ext uri="{FF2B5EF4-FFF2-40B4-BE49-F238E27FC236}">
                <a16:creationId xmlns:a16="http://schemas.microsoft.com/office/drawing/2014/main" id="{76D47381-5DD5-F9AE-C80F-62138E5588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81367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789D7CBB-EC4C-E87B-C178-5335BBE350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3" name="Date Placeholder 2">
            <a:extLst>
              <a:ext uri="{FF2B5EF4-FFF2-40B4-BE49-F238E27FC236}">
                <a16:creationId xmlns:a16="http://schemas.microsoft.com/office/drawing/2014/main" id="{DC159CDC-BE26-789E-7A3F-84A02C476E76}"/>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4" name="Footer Placeholder 3">
            <a:extLst>
              <a:ext uri="{FF2B5EF4-FFF2-40B4-BE49-F238E27FC236}">
                <a16:creationId xmlns:a16="http://schemas.microsoft.com/office/drawing/2014/main" id="{CCDD74B2-5FAA-E4F8-2B3B-50B997CEAD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5D56A0-2FC7-7A4A-F438-DEC340BF8830}"/>
              </a:ext>
            </a:extLst>
          </p:cNvPr>
          <p:cNvSpPr>
            <a:spLocks noGrp="1"/>
          </p:cNvSpPr>
          <p:nvPr>
            <p:ph type="sldNum" sz="quarter" idx="12"/>
          </p:nvPr>
        </p:nvSpPr>
        <p:spPr/>
        <p:txBody>
          <a:bodyPr/>
          <a:lstStyle/>
          <a:p>
            <a:fld id="{437F59F2-27F4-48DE-956A-159774152637}" type="slidenum">
              <a:rPr lang="en-US" smtClean="0"/>
              <a:t>‹#›</a:t>
            </a:fld>
            <a:endParaRPr lang="en-US"/>
          </a:p>
        </p:txBody>
      </p:sp>
    </p:spTree>
    <p:extLst>
      <p:ext uri="{BB962C8B-B14F-4D97-AF65-F5344CB8AC3E}">
        <p14:creationId xmlns:p14="http://schemas.microsoft.com/office/powerpoint/2010/main" val="206087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69AC-BFEA-DCE9-3FA4-9AE9F25A4BF2}"/>
              </a:ext>
            </a:extLst>
          </p:cNvPr>
          <p:cNvSpPr>
            <a:spLocks noGrp="1"/>
          </p:cNvSpPr>
          <p:nvPr>
            <p:ph type="title"/>
          </p:nvPr>
        </p:nvSpPr>
        <p:spPr>
          <a:xfrm>
            <a:off x="581023" y="365125"/>
            <a:ext cx="10982325" cy="1325563"/>
          </a:xfrm>
        </p:spPr>
        <p:txBody>
          <a:bodyPr anchor="t" anchorCtr="0">
            <a:normAutofit/>
          </a:bodyPr>
          <a:lstStyle>
            <a:lvl1pPr>
              <a:defRPr sz="3600">
                <a:solidFill>
                  <a:srgbClr val="233C7B"/>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C159CDC-BE26-789E-7A3F-84A02C476E76}"/>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4" name="Footer Placeholder 3">
            <a:extLst>
              <a:ext uri="{FF2B5EF4-FFF2-40B4-BE49-F238E27FC236}">
                <a16:creationId xmlns:a16="http://schemas.microsoft.com/office/drawing/2014/main" id="{CCDD74B2-5FAA-E4F8-2B3B-50B997CEAD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5D56A0-2FC7-7A4A-F438-DEC340BF8830}"/>
              </a:ext>
            </a:extLst>
          </p:cNvPr>
          <p:cNvSpPr>
            <a:spLocks noGrp="1"/>
          </p:cNvSpPr>
          <p:nvPr>
            <p:ph type="sldNum" sz="quarter" idx="12"/>
          </p:nvPr>
        </p:nvSpPr>
        <p:spPr/>
        <p:txBody>
          <a:bodyPr/>
          <a:lstStyle/>
          <a:p>
            <a:fld id="{437F59F2-27F4-48DE-956A-159774152637}" type="slidenum">
              <a:rPr lang="en-US" smtClean="0"/>
              <a:t>‹#›</a:t>
            </a:fld>
            <a:endParaRPr lang="en-US"/>
          </a:p>
        </p:txBody>
      </p:sp>
      <p:sp>
        <p:nvSpPr>
          <p:cNvPr id="10" name="Rectangle 9">
            <a:extLst>
              <a:ext uri="{FF2B5EF4-FFF2-40B4-BE49-F238E27FC236}">
                <a16:creationId xmlns:a16="http://schemas.microsoft.com/office/drawing/2014/main" id="{E38F11D8-A0E7-3501-AD67-35EB2F78EAE7}"/>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22BF437-F825-A815-8910-A229AE3BA4E1}"/>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CEC1EB0B-CBEC-B243-4153-3765C38B28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213140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F723AE-AF47-F93B-11E6-B874C6D80CA8}"/>
              </a:ext>
            </a:extLst>
          </p:cNvPr>
          <p:cNvSpPr>
            <a:spLocks noGrp="1"/>
          </p:cNvSpPr>
          <p:nvPr>
            <p:ph type="dt" sz="half" idx="10"/>
          </p:nvPr>
        </p:nvSpPr>
        <p:spPr/>
        <p:txBody>
          <a:bodyPr/>
          <a:lstStyle/>
          <a:p>
            <a:fld id="{AC7FF14F-70C8-4FE1-B99C-0C64E887E3AE}" type="datetimeFigureOut">
              <a:rPr lang="en-US" smtClean="0"/>
              <a:t>2/10/2025</a:t>
            </a:fld>
            <a:endParaRPr lang="en-US"/>
          </a:p>
        </p:txBody>
      </p:sp>
      <p:sp>
        <p:nvSpPr>
          <p:cNvPr id="3" name="Footer Placeholder 2">
            <a:extLst>
              <a:ext uri="{FF2B5EF4-FFF2-40B4-BE49-F238E27FC236}">
                <a16:creationId xmlns:a16="http://schemas.microsoft.com/office/drawing/2014/main" id="{C5ED26A7-C37F-31DE-F975-26C94421EF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4EBFAD-2841-8CCE-B4B0-D51C59181064}"/>
              </a:ext>
            </a:extLst>
          </p:cNvPr>
          <p:cNvSpPr>
            <a:spLocks noGrp="1"/>
          </p:cNvSpPr>
          <p:nvPr>
            <p:ph type="sldNum" sz="quarter" idx="12"/>
          </p:nvPr>
        </p:nvSpPr>
        <p:spPr/>
        <p:txBody>
          <a:bodyPr/>
          <a:lstStyle/>
          <a:p>
            <a:fld id="{437F59F2-27F4-48DE-956A-159774152637}" type="slidenum">
              <a:rPr lang="en-US" smtClean="0"/>
              <a:t>‹#›</a:t>
            </a:fld>
            <a:endParaRPr lang="en-US"/>
          </a:p>
        </p:txBody>
      </p:sp>
      <p:sp>
        <p:nvSpPr>
          <p:cNvPr id="8" name="Rectangle 7">
            <a:extLst>
              <a:ext uri="{FF2B5EF4-FFF2-40B4-BE49-F238E27FC236}">
                <a16:creationId xmlns:a16="http://schemas.microsoft.com/office/drawing/2014/main" id="{9EC07931-7BE9-6AD2-8482-25E289B8D681}"/>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5BA4821-A07E-FA59-BBED-0EBC86184FCA}"/>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05B61B36-2D1B-4C7C-315C-101D00C30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37981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74062-6C49-FC60-4F79-C48E9D00BF24}"/>
              </a:ext>
            </a:extLst>
          </p:cNvPr>
          <p:cNvSpPr>
            <a:spLocks noGrp="1"/>
          </p:cNvSpPr>
          <p:nvPr>
            <p:ph type="title"/>
          </p:nvPr>
        </p:nvSpPr>
        <p:spPr>
          <a:xfrm>
            <a:off x="581024" y="457200"/>
            <a:ext cx="4191002" cy="1600200"/>
          </a:xfrm>
        </p:spPr>
        <p:txBody>
          <a:bodyPr anchor="t" anchorCtr="0"/>
          <a:lstStyle>
            <a:lvl1pPr>
              <a:defRPr sz="3200">
                <a:solidFill>
                  <a:srgbClr val="233C7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141761C-8961-858C-0CBE-BC28A5EEC103}"/>
              </a:ext>
            </a:extLst>
          </p:cNvPr>
          <p:cNvSpPr>
            <a:spLocks noGrp="1"/>
          </p:cNvSpPr>
          <p:nvPr>
            <p:ph idx="1"/>
          </p:nvPr>
        </p:nvSpPr>
        <p:spPr>
          <a:xfrm>
            <a:off x="5183188" y="457201"/>
            <a:ext cx="638016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70D5428-21C6-3629-4090-010F470A9045}"/>
              </a:ext>
            </a:extLst>
          </p:cNvPr>
          <p:cNvSpPr>
            <a:spLocks noGrp="1"/>
          </p:cNvSpPr>
          <p:nvPr>
            <p:ph type="body" sz="half" idx="2"/>
          </p:nvPr>
        </p:nvSpPr>
        <p:spPr>
          <a:xfrm>
            <a:off x="581024" y="2057400"/>
            <a:ext cx="419100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Rectangle 11">
            <a:extLst>
              <a:ext uri="{FF2B5EF4-FFF2-40B4-BE49-F238E27FC236}">
                <a16:creationId xmlns:a16="http://schemas.microsoft.com/office/drawing/2014/main" id="{002D265D-A747-3439-4B6D-92FCEB7F633E}"/>
              </a:ext>
            </a:extLst>
          </p:cNvPr>
          <p:cNvSpPr/>
          <p:nvPr userDrawn="1"/>
        </p:nvSpPr>
        <p:spPr>
          <a:xfrm>
            <a:off x="-1" y="6711950"/>
            <a:ext cx="10928351" cy="146051"/>
          </a:xfrm>
          <a:prstGeom prst="rect">
            <a:avLst/>
          </a:prstGeom>
          <a:gradFill flip="none" rotWithShape="1">
            <a:gsLst>
              <a:gs pos="40000">
                <a:srgbClr val="0788C5"/>
              </a:gs>
              <a:gs pos="0">
                <a:srgbClr val="233C7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052817E-BBDD-F2A0-0A74-D164F424E3B4}"/>
              </a:ext>
            </a:extLst>
          </p:cNvPr>
          <p:cNvSpPr/>
          <p:nvPr userDrawn="1"/>
        </p:nvSpPr>
        <p:spPr>
          <a:xfrm>
            <a:off x="10686056" y="6285074"/>
            <a:ext cx="1044544" cy="1044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10;&#10;Description automatically generated with medium confidence">
            <a:extLst>
              <a:ext uri="{FF2B5EF4-FFF2-40B4-BE49-F238E27FC236}">
                <a16:creationId xmlns:a16="http://schemas.microsoft.com/office/drawing/2014/main" id="{D6710A42-568A-349E-15C1-AB60F7A70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7807" y="6265869"/>
            <a:ext cx="1338944" cy="528852"/>
          </a:xfrm>
          <a:prstGeom prst="rect">
            <a:avLst/>
          </a:prstGeom>
        </p:spPr>
      </p:pic>
    </p:spTree>
    <p:extLst>
      <p:ext uri="{BB962C8B-B14F-4D97-AF65-F5344CB8AC3E}">
        <p14:creationId xmlns:p14="http://schemas.microsoft.com/office/powerpoint/2010/main" val="288932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EAD30D-2B90-102D-6B67-3B295B79AA2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527" y="0"/>
            <a:ext cx="12188946" cy="6857997"/>
          </a:xfrm>
          <a:prstGeom prst="rect">
            <a:avLst/>
          </a:prstGeom>
        </p:spPr>
      </p:pic>
      <p:sp>
        <p:nvSpPr>
          <p:cNvPr id="2" name="Title Placeholder 1">
            <a:extLst>
              <a:ext uri="{FF2B5EF4-FFF2-40B4-BE49-F238E27FC236}">
                <a16:creationId xmlns:a16="http://schemas.microsoft.com/office/drawing/2014/main" id="{812F7460-FFA7-78C6-96A5-1EED64856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5E3827-FE03-6BFB-AB63-517D9279EB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34CC6EA-DB87-7585-43F9-0AF88AF4B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FF14F-70C8-4FE1-B99C-0C64E887E3AE}" type="datetimeFigureOut">
              <a:rPr lang="en-US" smtClean="0"/>
              <a:t>2/10/2025</a:t>
            </a:fld>
            <a:endParaRPr lang="en-US"/>
          </a:p>
        </p:txBody>
      </p:sp>
      <p:sp>
        <p:nvSpPr>
          <p:cNvPr id="5" name="Footer Placeholder 4">
            <a:extLst>
              <a:ext uri="{FF2B5EF4-FFF2-40B4-BE49-F238E27FC236}">
                <a16:creationId xmlns:a16="http://schemas.microsoft.com/office/drawing/2014/main" id="{89D3759F-65C0-368B-C476-461A5708B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0B61CF-886A-A0E8-C73A-0E5F11CF1A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F59F2-27F4-48DE-956A-159774152637}" type="slidenum">
              <a:rPr lang="en-US" smtClean="0"/>
              <a:t>‹#›</a:t>
            </a:fld>
            <a:endParaRPr lang="en-US"/>
          </a:p>
        </p:txBody>
      </p:sp>
    </p:spTree>
    <p:extLst>
      <p:ext uri="{BB962C8B-B14F-4D97-AF65-F5344CB8AC3E}">
        <p14:creationId xmlns:p14="http://schemas.microsoft.com/office/powerpoint/2010/main" val="3941083900"/>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74"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usaid.gov/gender-policy" TargetMode="External"/><Relationship Id="rId3" Type="http://schemas.openxmlformats.org/officeDocument/2006/relationships/hyperlink" Target="https://www.nutritionintl.org/wp-content/uploads/2022/08/Gender-Considerations-Briefing-Note-FINAL-1.pdf" TargetMode="External"/><Relationship Id="rId7" Type="http://schemas.openxmlformats.org/officeDocument/2006/relationships/hyperlink" Target="https://gender-works.giz.de/wp-content/uploads/2020/01/giz-2019-en-gender-strategy-web-version-with-bookmarks.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ebapps.ifad.org/members/eb/126/docs/EB-2019-126-INF-6.pdf" TargetMode="External"/><Relationship Id="rId11" Type="http://schemas.openxmlformats.org/officeDocument/2006/relationships/hyperlink" Target="https://static1.squarespace.com/static/536c4ee8e4b0b60bc6ca7c74/t/53c540a7e4b009a27bdeec9a/1405436071648/Gender+sensitivity+proposal+analysis+2011.pdf" TargetMode="External"/><Relationship Id="rId5" Type="http://schemas.openxmlformats.org/officeDocument/2006/relationships/hyperlink" Target="https://www.gatesgenderequalitytoolbox.org/wp-content/uploads/BMGF-Gender-Guide.pdf" TargetMode="External"/><Relationship Id="rId10" Type="http://schemas.openxmlformats.org/officeDocument/2006/relationships/hyperlink" Target="https://.aciar.gov.au/sites/default/files/2020-08/aciar-gender-guidelines-2020.pdf" TargetMode="External"/><Relationship Id="rId4" Type="http://schemas.openxmlformats.org/officeDocument/2006/relationships/hyperlink" Target="https://www.international-climate-initiative.com/en/about-iki/values-responsibility/gender/" TargetMode="External"/><Relationship Id="rId9" Type="http://schemas.openxmlformats.org/officeDocument/2006/relationships/hyperlink" Target="https://www.idrc.ca/en/research-in-action/gender-equalit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eda.admin.ch/deza/en/home/strategie-21-24/gender.html" TargetMode="External"/><Relationship Id="rId2" Type="http://schemas.openxmlformats.org/officeDocument/2006/relationships/hyperlink" Target="https://www.international.gc.ca/world-monde/funding-financement/gender_equality_toolkit-trousse_outils_egalite_genres.aspx?lang=eng" TargetMode="External"/><Relationship Id="rId1" Type="http://schemas.openxmlformats.org/officeDocument/2006/relationships/slideLayout" Target="../slideLayouts/slideLayout2.xml"/><Relationship Id="rId4" Type="http://schemas.openxmlformats.org/officeDocument/2006/relationships/hyperlink" Target="https://assets.publishing.service.gov.uk/government/uploads/system/uploads/attachment_data/file/1141525/international-women-and-girls-strategy-2023-2030.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gender.cgiar.org/conferences/cultivating-equality-2021-conference/gender-transformative-approaches-methods-and"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gender.cgiar.org/conferences/cultivating-equality-2021-conference/gender-transformative-approaches-methods-and"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sci-hub.se/"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hdl.handle.net/10568/162727" TargetMode="External"/><Relationship Id="rId2" Type="http://schemas.openxmlformats.org/officeDocument/2006/relationships/hyperlink" Target="https://hdl.handle.net/10568/162730" TargetMode="External"/><Relationship Id="rId1" Type="http://schemas.openxmlformats.org/officeDocument/2006/relationships/slideLayout" Target="../slideLayouts/slideLayout7.xml"/><Relationship Id="rId4" Type="http://schemas.openxmlformats.org/officeDocument/2006/relationships/hyperlink" Target="https://hdl.handle.net/10568/14872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gspace.cgiar.org/server/api/core/bitstreams/ae94214f-9f37-4d01-9a82-fee840afdd89/conten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hdl.handle.net/10568/113188"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4D7659-1554-9441-41C4-0CF225311604}"/>
              </a:ext>
            </a:extLst>
          </p:cNvPr>
          <p:cNvSpPr>
            <a:spLocks noGrp="1"/>
          </p:cNvSpPr>
          <p:nvPr>
            <p:ph type="ctrTitle"/>
          </p:nvPr>
        </p:nvSpPr>
        <p:spPr>
          <a:xfrm>
            <a:off x="5627802" y="1768527"/>
            <a:ext cx="6410227" cy="1809607"/>
          </a:xfrm>
        </p:spPr>
        <p:txBody>
          <a:bodyPr>
            <a:normAutofit/>
          </a:bodyPr>
          <a:lstStyle/>
          <a:p>
            <a:pPr algn="l"/>
            <a:r>
              <a:rPr lang="en-US" sz="4000" dirty="0"/>
              <a:t>Gender transformative research from proposal writing to evaluation</a:t>
            </a:r>
          </a:p>
        </p:txBody>
      </p:sp>
      <p:sp>
        <p:nvSpPr>
          <p:cNvPr id="5" name="Subtitle 4">
            <a:extLst>
              <a:ext uri="{FF2B5EF4-FFF2-40B4-BE49-F238E27FC236}">
                <a16:creationId xmlns:a16="http://schemas.microsoft.com/office/drawing/2014/main" id="{8F021534-0EE3-6ADB-7F72-7017F82F4131}"/>
              </a:ext>
            </a:extLst>
          </p:cNvPr>
          <p:cNvSpPr>
            <a:spLocks noGrp="1"/>
          </p:cNvSpPr>
          <p:nvPr>
            <p:ph type="subTitle" idx="1"/>
          </p:nvPr>
        </p:nvSpPr>
        <p:spPr>
          <a:xfrm>
            <a:off x="5981700" y="3893160"/>
            <a:ext cx="6210300" cy="1809606"/>
          </a:xfrm>
        </p:spPr>
        <p:txBody>
          <a:bodyPr>
            <a:noAutofit/>
          </a:bodyPr>
          <a:lstStyle/>
          <a:p>
            <a:pPr algn="l"/>
            <a:r>
              <a:rPr lang="en-US" b="1" dirty="0"/>
              <a:t>Presenter's Name: </a:t>
            </a:r>
            <a:r>
              <a:rPr lang="en-US" dirty="0"/>
              <a:t>Eileen Nchanji, Cosmas Lutomia, and Eveline </a:t>
            </a:r>
            <a:r>
              <a:rPr lang="en-US" dirty="0" err="1"/>
              <a:t>Compaore</a:t>
            </a:r>
            <a:r>
              <a:rPr lang="en-US" dirty="0"/>
              <a:t> </a:t>
            </a:r>
          </a:p>
          <a:p>
            <a:pPr algn="l"/>
            <a:r>
              <a:rPr lang="en-GB" dirty="0"/>
              <a:t>Gender and Social inclusion expert, </a:t>
            </a:r>
            <a:r>
              <a:rPr lang="en-US" dirty="0"/>
              <a:t>Alliance of </a:t>
            </a:r>
            <a:r>
              <a:rPr lang="en-US" dirty="0" err="1"/>
              <a:t>Bioversity</a:t>
            </a:r>
            <a:r>
              <a:rPr lang="en-US" dirty="0"/>
              <a:t> International &amp; CIAT/INERA</a:t>
            </a:r>
          </a:p>
        </p:txBody>
      </p:sp>
      <p:sp>
        <p:nvSpPr>
          <p:cNvPr id="3" name="TextBox 2">
            <a:extLst>
              <a:ext uri="{FF2B5EF4-FFF2-40B4-BE49-F238E27FC236}">
                <a16:creationId xmlns:a16="http://schemas.microsoft.com/office/drawing/2014/main" id="{3BEDD5E6-A585-F6BA-CC59-A1B890E3BF82}"/>
              </a:ext>
            </a:extLst>
          </p:cNvPr>
          <p:cNvSpPr txBox="1"/>
          <p:nvPr/>
        </p:nvSpPr>
        <p:spPr>
          <a:xfrm>
            <a:off x="9552517" y="6017793"/>
            <a:ext cx="2828041" cy="523220"/>
          </a:xfrm>
          <a:prstGeom prst="rect">
            <a:avLst/>
          </a:prstGeom>
          <a:noFill/>
        </p:spPr>
        <p:txBody>
          <a:bodyPr wrap="square" rtlCol="0">
            <a:spAutoFit/>
          </a:bodyPr>
          <a:lstStyle/>
          <a:p>
            <a:r>
              <a:rPr lang="en-GB" sz="2800" dirty="0"/>
              <a:t>05 February 2025</a:t>
            </a:r>
          </a:p>
        </p:txBody>
      </p:sp>
    </p:spTree>
    <p:extLst>
      <p:ext uri="{BB962C8B-B14F-4D97-AF65-F5344CB8AC3E}">
        <p14:creationId xmlns:p14="http://schemas.microsoft.com/office/powerpoint/2010/main" val="368489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0" y="76865"/>
            <a:ext cx="11439740" cy="1325563"/>
          </a:xfrm>
        </p:spPr>
        <p:txBody>
          <a:bodyPr anchor="t">
            <a:normAutofit/>
          </a:bodyPr>
          <a:lstStyle/>
          <a:p>
            <a:r>
              <a:rPr lang="en-US" dirty="0"/>
              <a:t>GESI considerations in project design and proposal development</a:t>
            </a:r>
          </a:p>
        </p:txBody>
      </p:sp>
      <p:sp>
        <p:nvSpPr>
          <p:cNvPr id="6" name="TextBox 5">
            <a:extLst>
              <a:ext uri="{FF2B5EF4-FFF2-40B4-BE49-F238E27FC236}">
                <a16:creationId xmlns:a16="http://schemas.microsoft.com/office/drawing/2014/main" id="{F71D65EB-7E2A-544A-03DC-CB2B9CC535DB}"/>
              </a:ext>
            </a:extLst>
          </p:cNvPr>
          <p:cNvSpPr txBox="1"/>
          <p:nvPr/>
        </p:nvSpPr>
        <p:spPr>
          <a:xfrm>
            <a:off x="171236" y="1233489"/>
            <a:ext cx="11439740" cy="6309420"/>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a:solidFill>
                  <a:schemeClr val="accent2"/>
                </a:solidFill>
              </a:rPr>
              <a:t>Funders have varying degrees of expectations </a:t>
            </a:r>
            <a:r>
              <a:rPr lang="en-US" sz="2400" dirty="0"/>
              <a:t>when it comes to integrating research projects and design.</a:t>
            </a:r>
          </a:p>
          <a:p>
            <a:r>
              <a:rPr lang="en-US" sz="2400" b="1" dirty="0">
                <a:solidFill>
                  <a:srgbClr val="233C7B"/>
                </a:solidFill>
              </a:rPr>
              <a:t>	   </a:t>
            </a:r>
            <a:r>
              <a:rPr lang="en-US" sz="2400" dirty="0"/>
              <a:t>Examples of Funders’ gender strategy: </a:t>
            </a:r>
          </a:p>
          <a:p>
            <a:pPr marL="1317625" indent="511175">
              <a:buFont typeface="Wingdings" panose="05000000000000000000" pitchFamily="2" charset="2"/>
              <a:buChar char="Ø"/>
            </a:pPr>
            <a:r>
              <a:rPr lang="en-US" sz="2400" dirty="0"/>
              <a:t>Global Affair Canada (GAC) Gender </a:t>
            </a:r>
            <a:r>
              <a:rPr lang="en-US" sz="2400" dirty="0">
                <a:solidFill>
                  <a:srgbClr val="00B050"/>
                </a:solidFill>
                <a:hlinkClick r:id="rId3">
                  <a:extLst>
                    <a:ext uri="{A12FA001-AC4F-418D-AE19-62706E023703}">
                      <ahyp:hlinkClr xmlns:ahyp="http://schemas.microsoft.com/office/drawing/2018/hyperlinkcolor" val="tx"/>
                    </a:ext>
                  </a:extLst>
                </a:hlinkClick>
              </a:rPr>
              <a:t>Coding Scale</a:t>
            </a:r>
            <a:endParaRPr lang="en-US" sz="2400" dirty="0">
              <a:solidFill>
                <a:srgbClr val="00B050"/>
              </a:solidFill>
            </a:endParaRPr>
          </a:p>
          <a:p>
            <a:pPr marL="1317625" indent="511175">
              <a:buFont typeface="Wingdings" panose="05000000000000000000" pitchFamily="2" charset="2"/>
              <a:buChar char="Ø"/>
            </a:pPr>
            <a:r>
              <a:rPr lang="en-US" sz="2400" dirty="0"/>
              <a:t>Gender in the </a:t>
            </a:r>
            <a:r>
              <a:rPr lang="en-US" sz="2400" dirty="0">
                <a:solidFill>
                  <a:srgbClr val="0563C1"/>
                </a:solidFill>
                <a:hlinkClick r:id="rId4">
                  <a:extLst>
                    <a:ext uri="{A12FA001-AC4F-418D-AE19-62706E023703}">
                      <ahyp:hlinkClr xmlns:ahyp="http://schemas.microsoft.com/office/drawing/2018/hyperlinkcolor" val="tx"/>
                    </a:ext>
                  </a:extLst>
                </a:hlinkClick>
              </a:rPr>
              <a:t>I</a:t>
            </a:r>
            <a:r>
              <a:rPr lang="en-US" sz="2400" dirty="0">
                <a:solidFill>
                  <a:srgbClr val="00B050"/>
                </a:solidFill>
                <a:hlinkClick r:id="rId4">
                  <a:extLst>
                    <a:ext uri="{A12FA001-AC4F-418D-AE19-62706E023703}">
                      <ahyp:hlinkClr xmlns:ahyp="http://schemas.microsoft.com/office/drawing/2018/hyperlinkcolor" val="tx"/>
                    </a:ext>
                  </a:extLst>
                </a:hlinkClick>
              </a:rPr>
              <a:t>KI</a:t>
            </a:r>
            <a:endParaRPr lang="en-US" sz="2400" dirty="0">
              <a:solidFill>
                <a:srgbClr val="00B050"/>
              </a:solidFill>
            </a:endParaRPr>
          </a:p>
          <a:p>
            <a:pPr marL="1317625" indent="511175">
              <a:buFont typeface="Wingdings" panose="05000000000000000000" pitchFamily="2" charset="2"/>
              <a:buChar char="Ø"/>
            </a:pPr>
            <a:r>
              <a:rPr lang="en-US" sz="2400" dirty="0"/>
              <a:t>Bill&amp; Melinda Gates Foundation (BMGF) </a:t>
            </a:r>
            <a:r>
              <a:rPr lang="en-US" sz="2400" dirty="0">
                <a:solidFill>
                  <a:srgbClr val="00B050"/>
                </a:solidFill>
                <a:hlinkClick r:id="rId5"/>
              </a:rPr>
              <a:t>Gender Integration Guide</a:t>
            </a:r>
            <a:endParaRPr lang="en-US" sz="2400" dirty="0">
              <a:solidFill>
                <a:srgbClr val="00B050"/>
              </a:solidFill>
            </a:endParaRPr>
          </a:p>
          <a:p>
            <a:pPr marL="1317625" indent="511175">
              <a:buFont typeface="Wingdings" panose="05000000000000000000" pitchFamily="2" charset="2"/>
              <a:buChar char="Ø"/>
            </a:pPr>
            <a:r>
              <a:rPr lang="en-US" sz="2400" dirty="0"/>
              <a:t>IFAD -</a:t>
            </a:r>
            <a:r>
              <a:rPr lang="en-US" sz="2400" dirty="0">
                <a:hlinkClick r:id="rId6"/>
              </a:rPr>
              <a:t>Document: (ifad.org)</a:t>
            </a:r>
            <a:endParaRPr lang="en-US" sz="2400" dirty="0"/>
          </a:p>
          <a:p>
            <a:pPr marL="1317625" indent="511175">
              <a:buFont typeface="Wingdings" panose="05000000000000000000" pitchFamily="2" charset="2"/>
              <a:buChar char="Ø"/>
            </a:pPr>
            <a:r>
              <a:rPr lang="en-US" sz="2400" dirty="0"/>
              <a:t>GIZ - </a:t>
            </a:r>
            <a:r>
              <a:rPr lang="en-US" sz="2400" dirty="0">
                <a:hlinkClick r:id="rId7"/>
              </a:rPr>
              <a:t>GIZ Gender Strategy. Gender reloaded: Vision needs Attitude – Attitude meets Action</a:t>
            </a:r>
            <a:endParaRPr lang="en-US" sz="2400" dirty="0"/>
          </a:p>
          <a:p>
            <a:pPr marL="1317625" indent="511175">
              <a:buFont typeface="Wingdings" panose="05000000000000000000" pitchFamily="2" charset="2"/>
              <a:buChar char="Ø"/>
            </a:pPr>
            <a:r>
              <a:rPr lang="en-US" sz="2400" dirty="0"/>
              <a:t>USAID – </a:t>
            </a:r>
            <a:r>
              <a:rPr lang="en-US" sz="2400" dirty="0">
                <a:hlinkClick r:id="rId8"/>
              </a:rPr>
              <a:t>2023 Gender Equality and Women's Empowerment Policy | Gender Equality and Women's Empowerment | U.S. Agency for International Development (usaid.gov)</a:t>
            </a:r>
            <a:endParaRPr lang="en-US" sz="2400" dirty="0"/>
          </a:p>
          <a:p>
            <a:pPr marL="1317625" indent="511175">
              <a:buFont typeface="Wingdings" panose="05000000000000000000" pitchFamily="2" charset="2"/>
              <a:buChar char="Ø"/>
            </a:pPr>
            <a:r>
              <a:rPr lang="en-US" sz="2400" dirty="0"/>
              <a:t>IDRC - </a:t>
            </a:r>
            <a:r>
              <a:rPr lang="en-US" sz="2400" dirty="0">
                <a:hlinkClick r:id="rId9"/>
              </a:rPr>
              <a:t>Gender equality | IDRC - International Development Research Centre</a:t>
            </a:r>
            <a:endParaRPr lang="en-US" sz="2400" dirty="0"/>
          </a:p>
          <a:p>
            <a:pPr marL="1317625" indent="511175">
              <a:buFont typeface="Wingdings" panose="05000000000000000000" pitchFamily="2" charset="2"/>
              <a:buChar char="Ø"/>
            </a:pPr>
            <a:r>
              <a:rPr lang="en-US" sz="2400" dirty="0"/>
              <a:t>ACIAR - </a:t>
            </a:r>
            <a:r>
              <a:rPr lang="en-US" sz="2400" dirty="0">
                <a:hlinkClick r:id="rId10"/>
              </a:rPr>
              <a:t>https://.aciar.gov.au/sites/default/files/2020-08/aciar-gender-guidelines-2020.pdf</a:t>
            </a:r>
            <a:endParaRPr lang="en-US" sz="2400" dirty="0"/>
          </a:p>
          <a:p>
            <a:pPr marL="1317625" indent="511175">
              <a:buFont typeface="Wingdings" panose="05000000000000000000" pitchFamily="2" charset="2"/>
              <a:buChar char="Ø"/>
            </a:pPr>
            <a:r>
              <a:rPr lang="en-US" sz="2400" dirty="0"/>
              <a:t>Plan UK - </a:t>
            </a:r>
            <a:r>
              <a:rPr lang="en-US" sz="2400" dirty="0">
                <a:hlinkClick r:id="rId11"/>
              </a:rPr>
              <a:t>10 top tips for developing gender sensitive/transformative project proposals </a:t>
            </a:r>
            <a:endParaRPr lang="en-US" sz="2400" dirty="0"/>
          </a:p>
          <a:p>
            <a:pPr marL="1317625" indent="511175">
              <a:buFont typeface="Wingdings" panose="05000000000000000000" pitchFamily="2" charset="2"/>
              <a:buChar char="Ø"/>
            </a:pPr>
            <a:endParaRPr lang="en-US" sz="2000" dirty="0">
              <a:solidFill>
                <a:srgbClr val="00B050"/>
              </a:solidFill>
            </a:endParaRPr>
          </a:p>
          <a:p>
            <a:endParaRPr lang="en-US" sz="2400" dirty="0"/>
          </a:p>
          <a:p>
            <a:r>
              <a:rPr lang="en-US" sz="2400" i="1" dirty="0"/>
              <a:t>	</a:t>
            </a:r>
            <a:endParaRPr lang="en-US" sz="2400" b="1" i="1" dirty="0"/>
          </a:p>
        </p:txBody>
      </p:sp>
      <p:cxnSp>
        <p:nvCxnSpPr>
          <p:cNvPr id="2" name="Straight Arrow Connector 1">
            <a:extLst>
              <a:ext uri="{FF2B5EF4-FFF2-40B4-BE49-F238E27FC236}">
                <a16:creationId xmlns:a16="http://schemas.microsoft.com/office/drawing/2014/main" id="{92DDA7CB-393E-E718-8AE8-4D3548EAAEFD}"/>
              </a:ext>
            </a:extLst>
          </p:cNvPr>
          <p:cNvCxnSpPr>
            <a:cxnSpLocks/>
          </p:cNvCxnSpPr>
          <p:nvPr/>
        </p:nvCxnSpPr>
        <p:spPr>
          <a:xfrm>
            <a:off x="365144" y="2212707"/>
            <a:ext cx="883578"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432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23C0-3913-F782-971F-A6061CA40C8F}"/>
              </a:ext>
            </a:extLst>
          </p:cNvPr>
          <p:cNvSpPr>
            <a:spLocks noGrp="1"/>
          </p:cNvSpPr>
          <p:nvPr>
            <p:ph type="title"/>
          </p:nvPr>
        </p:nvSpPr>
        <p:spPr>
          <a:xfrm>
            <a:off x="0" y="161926"/>
            <a:ext cx="11895666" cy="820208"/>
          </a:xfrm>
        </p:spPr>
        <p:txBody>
          <a:bodyPr>
            <a:noAutofit/>
          </a:bodyPr>
          <a:lstStyle/>
          <a:p>
            <a:r>
              <a:rPr lang="en-US" dirty="0"/>
              <a:t>Example of gender scoring card for Global Affairs Canada</a:t>
            </a:r>
          </a:p>
        </p:txBody>
      </p:sp>
      <p:pic>
        <p:nvPicPr>
          <p:cNvPr id="3" name="Picture 2">
            <a:extLst>
              <a:ext uri="{FF2B5EF4-FFF2-40B4-BE49-F238E27FC236}">
                <a16:creationId xmlns:a16="http://schemas.microsoft.com/office/drawing/2014/main" id="{88EEB61B-45EB-F1F7-2649-18852622FD1A}"/>
              </a:ext>
            </a:extLst>
          </p:cNvPr>
          <p:cNvPicPr>
            <a:picLocks noChangeAspect="1"/>
          </p:cNvPicPr>
          <p:nvPr/>
        </p:nvPicPr>
        <p:blipFill>
          <a:blip r:embed="rId2"/>
          <a:stretch>
            <a:fillRect/>
          </a:stretch>
        </p:blipFill>
        <p:spPr>
          <a:xfrm>
            <a:off x="119906" y="1236133"/>
            <a:ext cx="12072094" cy="4003674"/>
          </a:xfrm>
          <a:prstGeom prst="rect">
            <a:avLst/>
          </a:prstGeom>
        </p:spPr>
      </p:pic>
    </p:spTree>
    <p:extLst>
      <p:ext uri="{BB962C8B-B14F-4D97-AF65-F5344CB8AC3E}">
        <p14:creationId xmlns:p14="http://schemas.microsoft.com/office/powerpoint/2010/main" val="3956743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23C0-3913-F782-971F-A6061CA40C8F}"/>
              </a:ext>
            </a:extLst>
          </p:cNvPr>
          <p:cNvSpPr>
            <a:spLocks noGrp="1"/>
          </p:cNvSpPr>
          <p:nvPr>
            <p:ph type="title"/>
          </p:nvPr>
        </p:nvSpPr>
        <p:spPr>
          <a:xfrm>
            <a:off x="0" y="161926"/>
            <a:ext cx="11895666" cy="820208"/>
          </a:xfrm>
        </p:spPr>
        <p:txBody>
          <a:bodyPr>
            <a:noAutofit/>
          </a:bodyPr>
          <a:lstStyle/>
          <a:p>
            <a:r>
              <a:rPr lang="en-US" dirty="0"/>
              <a:t>Example of Gender integration guide – Gates Foundation</a:t>
            </a:r>
          </a:p>
        </p:txBody>
      </p:sp>
      <p:pic>
        <p:nvPicPr>
          <p:cNvPr id="5" name="Picture 4">
            <a:extLst>
              <a:ext uri="{FF2B5EF4-FFF2-40B4-BE49-F238E27FC236}">
                <a16:creationId xmlns:a16="http://schemas.microsoft.com/office/drawing/2014/main" id="{6FB9C2F6-A5C9-5990-AFE6-0366F91FE19B}"/>
              </a:ext>
            </a:extLst>
          </p:cNvPr>
          <p:cNvPicPr>
            <a:picLocks noChangeAspect="1"/>
          </p:cNvPicPr>
          <p:nvPr/>
        </p:nvPicPr>
        <p:blipFill>
          <a:blip r:embed="rId2"/>
          <a:stretch>
            <a:fillRect/>
          </a:stretch>
        </p:blipFill>
        <p:spPr>
          <a:xfrm>
            <a:off x="375584" y="3906539"/>
            <a:ext cx="10873871" cy="910370"/>
          </a:xfrm>
          <a:prstGeom prst="rect">
            <a:avLst/>
          </a:prstGeom>
        </p:spPr>
      </p:pic>
      <p:pic>
        <p:nvPicPr>
          <p:cNvPr id="7" name="Picture 6">
            <a:extLst>
              <a:ext uri="{FF2B5EF4-FFF2-40B4-BE49-F238E27FC236}">
                <a16:creationId xmlns:a16="http://schemas.microsoft.com/office/drawing/2014/main" id="{49969F2F-F7B2-D2BE-C64B-B0061DEBA82F}"/>
              </a:ext>
            </a:extLst>
          </p:cNvPr>
          <p:cNvPicPr>
            <a:picLocks noChangeAspect="1"/>
          </p:cNvPicPr>
          <p:nvPr/>
        </p:nvPicPr>
        <p:blipFill>
          <a:blip r:embed="rId3"/>
          <a:stretch>
            <a:fillRect/>
          </a:stretch>
        </p:blipFill>
        <p:spPr>
          <a:xfrm>
            <a:off x="559806" y="1258570"/>
            <a:ext cx="10505428" cy="2282489"/>
          </a:xfrm>
          <a:prstGeom prst="rect">
            <a:avLst/>
          </a:prstGeom>
        </p:spPr>
      </p:pic>
    </p:spTree>
    <p:extLst>
      <p:ext uri="{BB962C8B-B14F-4D97-AF65-F5344CB8AC3E}">
        <p14:creationId xmlns:p14="http://schemas.microsoft.com/office/powerpoint/2010/main" val="3110107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title"/>
          </p:nvPr>
        </p:nvSpPr>
        <p:spPr>
          <a:xfrm>
            <a:off x="116541" y="73015"/>
            <a:ext cx="11958918" cy="121830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3200"/>
              <a:buFont typeface="Cabin"/>
              <a:buNone/>
            </a:pPr>
            <a:r>
              <a:rPr lang="en-US" u="none" strike="noStrike" cap="none" dirty="0"/>
              <a:t>Examples of proposals where gender has been integrated properly</a:t>
            </a:r>
            <a:endParaRPr u="none" strike="noStrike" cap="none" dirty="0"/>
          </a:p>
        </p:txBody>
      </p:sp>
      <p:sp>
        <p:nvSpPr>
          <p:cNvPr id="206" name="Google Shape;206;p9"/>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chemeClr val="accent2"/>
              </a:buClr>
              <a:buSzPts val="1050"/>
              <a:buFont typeface="Gill Sans"/>
              <a:buNone/>
              <a:defRPr sz="1050" b="0" i="0" u="none" strike="noStrike" cap="none">
                <a:solidFill>
                  <a:schemeClr val="accent2"/>
                </a:solidFill>
                <a:latin typeface="Gill Sans"/>
                <a:ea typeface="Gill Sans"/>
                <a:cs typeface="Gill Sans"/>
                <a:sym typeface="Gill Sans"/>
              </a:defRPr>
            </a:lvl9p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n-US" smtClean="0"/>
              <a:pPr marL="0" marR="0" lvl="0" indent="0" algn="r" rtl="0">
                <a:lnSpc>
                  <a:spcPct val="100000"/>
                </a:lnSpc>
                <a:spcBef>
                  <a:spcPts val="0"/>
                </a:spcBef>
                <a:spcAft>
                  <a:spcPts val="0"/>
                </a:spcAft>
                <a:buClr>
                  <a:srgbClr val="000000"/>
                </a:buClr>
                <a:buSzPts val="1050"/>
                <a:buFont typeface="Arial"/>
                <a:buNone/>
              </a:pPr>
              <a:t>13</a:t>
            </a:fld>
            <a:endParaRPr sz="1050" u="none" strike="noStrike" cap="none">
              <a:solidFill>
                <a:srgbClr val="403B33"/>
              </a:solidFill>
            </a:endParaRPr>
          </a:p>
        </p:txBody>
      </p:sp>
      <p:sp>
        <p:nvSpPr>
          <p:cNvPr id="2" name="TextBox 1">
            <a:extLst>
              <a:ext uri="{FF2B5EF4-FFF2-40B4-BE49-F238E27FC236}">
                <a16:creationId xmlns:a16="http://schemas.microsoft.com/office/drawing/2014/main" id="{E97825AF-520D-53E5-D794-0968F1B8F1A3}"/>
              </a:ext>
            </a:extLst>
          </p:cNvPr>
          <p:cNvSpPr txBox="1"/>
          <p:nvPr/>
        </p:nvSpPr>
        <p:spPr>
          <a:xfrm>
            <a:off x="347133" y="2247779"/>
            <a:ext cx="106680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Beans for Women for Empowerment (Beans4Women) in Eastern DRC</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BRAINS: Building Equitable Climate-Resilient African Bean &amp; </a:t>
            </a:r>
            <a:r>
              <a:rPr lang="en-US" sz="2800" dirty="0" err="1"/>
              <a:t>INsect</a:t>
            </a:r>
            <a:r>
              <a:rPr lang="en-US" sz="2800" dirty="0"/>
              <a:t> Sectors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505249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98919-8177-4A03-A51F-2D5FD71C225F}"/>
              </a:ext>
            </a:extLst>
          </p:cNvPr>
          <p:cNvSpPr/>
          <p:nvPr/>
        </p:nvSpPr>
        <p:spPr>
          <a:xfrm>
            <a:off x="2600586" y="113930"/>
            <a:ext cx="5780015" cy="922789"/>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Improved low carbon, climate resilient economies in the bean and insect corridors of Sub-Saharan Africa</a:t>
            </a:r>
          </a:p>
        </p:txBody>
      </p:sp>
      <p:sp>
        <p:nvSpPr>
          <p:cNvPr id="5" name="Rectangle 4">
            <a:extLst>
              <a:ext uri="{FF2B5EF4-FFF2-40B4-BE49-F238E27FC236}">
                <a16:creationId xmlns:a16="http://schemas.microsoft.com/office/drawing/2014/main" id="{2D453AD1-870F-4C2A-B1A5-71876DC58B23}"/>
              </a:ext>
            </a:extLst>
          </p:cNvPr>
          <p:cNvSpPr/>
          <p:nvPr/>
        </p:nvSpPr>
        <p:spPr>
          <a:xfrm>
            <a:off x="4368574" y="1397519"/>
            <a:ext cx="3664307" cy="90464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t>Enhanced adoption of climate-smart agriculture technologies and nature-positive solutions that boost the climate resilience of bean and insect value chains</a:t>
            </a:r>
          </a:p>
        </p:txBody>
      </p:sp>
      <p:sp>
        <p:nvSpPr>
          <p:cNvPr id="6" name="Rectangle 5">
            <a:extLst>
              <a:ext uri="{FF2B5EF4-FFF2-40B4-BE49-F238E27FC236}">
                <a16:creationId xmlns:a16="http://schemas.microsoft.com/office/drawing/2014/main" id="{F4A21BA7-A9AA-4713-A496-4CFDA986C652}"/>
              </a:ext>
            </a:extLst>
          </p:cNvPr>
          <p:cNvSpPr/>
          <p:nvPr/>
        </p:nvSpPr>
        <p:spPr>
          <a:xfrm>
            <a:off x="8507834" y="1376575"/>
            <a:ext cx="3448669" cy="9227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t>Enhanced pipeline of investment-ready, carbon-friendly, climate-resilient, and gender-responsive bean and insect-based enterprises for climate finance</a:t>
            </a:r>
          </a:p>
        </p:txBody>
      </p:sp>
      <p:sp>
        <p:nvSpPr>
          <p:cNvPr id="7" name="Rectangle 6">
            <a:extLst>
              <a:ext uri="{FF2B5EF4-FFF2-40B4-BE49-F238E27FC236}">
                <a16:creationId xmlns:a16="http://schemas.microsoft.com/office/drawing/2014/main" id="{4D5672D9-A27A-477E-8734-0D6405F41C61}"/>
              </a:ext>
            </a:extLst>
          </p:cNvPr>
          <p:cNvSpPr/>
          <p:nvPr/>
        </p:nvSpPr>
        <p:spPr>
          <a:xfrm>
            <a:off x="629356" y="1380532"/>
            <a:ext cx="3337324" cy="9227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t>Enhanced climate resilience and adaptive capacity among women and youth bean and insect producers</a:t>
            </a:r>
            <a:endParaRPr lang="en-US" sz="1200" b="1">
              <a:cs typeface="Calibri"/>
            </a:endParaRPr>
          </a:p>
        </p:txBody>
      </p:sp>
      <p:sp>
        <p:nvSpPr>
          <p:cNvPr id="8" name="Rectangle 7">
            <a:extLst>
              <a:ext uri="{FF2B5EF4-FFF2-40B4-BE49-F238E27FC236}">
                <a16:creationId xmlns:a16="http://schemas.microsoft.com/office/drawing/2014/main" id="{526E8A71-69ED-46DF-9E20-3857F605BE3B}"/>
              </a:ext>
            </a:extLst>
          </p:cNvPr>
          <p:cNvSpPr/>
          <p:nvPr/>
        </p:nvSpPr>
        <p:spPr>
          <a:xfrm>
            <a:off x="4369123" y="2394238"/>
            <a:ext cx="3669670" cy="90936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Increased understanding of, and equitable access to, climate-smart agricultural technologies for bean and insect smallholders, MSMEs, and cooperatives </a:t>
            </a:r>
          </a:p>
        </p:txBody>
      </p:sp>
      <p:sp>
        <p:nvSpPr>
          <p:cNvPr id="9" name="Rectangle 8">
            <a:extLst>
              <a:ext uri="{FF2B5EF4-FFF2-40B4-BE49-F238E27FC236}">
                <a16:creationId xmlns:a16="http://schemas.microsoft.com/office/drawing/2014/main" id="{A3A4D0F5-8605-435C-9C88-E3CBA6707FAF}"/>
              </a:ext>
            </a:extLst>
          </p:cNvPr>
          <p:cNvSpPr/>
          <p:nvPr/>
        </p:nvSpPr>
        <p:spPr>
          <a:xfrm>
            <a:off x="629791" y="2392032"/>
            <a:ext cx="3337150" cy="91214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ea typeface="+mn-lt"/>
                <a:cs typeface="+mn-lt"/>
              </a:rPr>
              <a:t>Enhanced business skills, equitable access to resources, and agency for women and youth in bean and insect-based production and value chains</a:t>
            </a:r>
            <a:endParaRPr lang="en-US" dirty="0"/>
          </a:p>
        </p:txBody>
      </p:sp>
      <p:sp>
        <p:nvSpPr>
          <p:cNvPr id="11" name="Rectangle 10">
            <a:extLst>
              <a:ext uri="{FF2B5EF4-FFF2-40B4-BE49-F238E27FC236}">
                <a16:creationId xmlns:a16="http://schemas.microsoft.com/office/drawing/2014/main" id="{3B006559-5050-4F60-BD6D-F278A4911962}"/>
              </a:ext>
            </a:extLst>
          </p:cNvPr>
          <p:cNvSpPr/>
          <p:nvPr/>
        </p:nvSpPr>
        <p:spPr>
          <a:xfrm>
            <a:off x="8522924" y="2355309"/>
            <a:ext cx="3444404" cy="77349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Enhanced access by bean and insect-based smallholders, rural women, and youth entrepreneurs to sources of sustainable finance to fuel uptake of climate adaptation technologies </a:t>
            </a:r>
          </a:p>
        </p:txBody>
      </p:sp>
      <p:sp>
        <p:nvSpPr>
          <p:cNvPr id="13" name="Rectangle 12">
            <a:extLst>
              <a:ext uri="{FF2B5EF4-FFF2-40B4-BE49-F238E27FC236}">
                <a16:creationId xmlns:a16="http://schemas.microsoft.com/office/drawing/2014/main" id="{B7C8CD46-B6FE-414A-B811-D551F0220AB0}"/>
              </a:ext>
            </a:extLst>
          </p:cNvPr>
          <p:cNvSpPr/>
          <p:nvPr/>
        </p:nvSpPr>
        <p:spPr>
          <a:xfrm>
            <a:off x="4085353" y="3600776"/>
            <a:ext cx="2170270" cy="58495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t>1. Gender-sensitive climate change vulnerability and adaptation (V&amp;A) assessment refined</a:t>
            </a:r>
          </a:p>
        </p:txBody>
      </p:sp>
      <p:sp>
        <p:nvSpPr>
          <p:cNvPr id="14" name="Rectangle 13">
            <a:extLst>
              <a:ext uri="{FF2B5EF4-FFF2-40B4-BE49-F238E27FC236}">
                <a16:creationId xmlns:a16="http://schemas.microsoft.com/office/drawing/2014/main" id="{70ECCAE8-2D0D-4BD2-A2E6-0E224E0AE53C}"/>
              </a:ext>
            </a:extLst>
          </p:cNvPr>
          <p:cNvSpPr/>
          <p:nvPr/>
        </p:nvSpPr>
        <p:spPr>
          <a:xfrm>
            <a:off x="6102911" y="5433422"/>
            <a:ext cx="2213564" cy="1137271"/>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t>4. Capacity of bean &amp; insect smallholders, MSMEs, and value chain actors to produce, distribute, and market climate-smart agricultural goods and services enhanced</a:t>
            </a:r>
          </a:p>
        </p:txBody>
      </p:sp>
      <p:sp>
        <p:nvSpPr>
          <p:cNvPr id="15" name="Rectangle 14">
            <a:extLst>
              <a:ext uri="{FF2B5EF4-FFF2-40B4-BE49-F238E27FC236}">
                <a16:creationId xmlns:a16="http://schemas.microsoft.com/office/drawing/2014/main" id="{8DAE862F-60B5-4765-860F-B5CDEC0369A5}"/>
              </a:ext>
            </a:extLst>
          </p:cNvPr>
          <p:cNvSpPr/>
          <p:nvPr/>
        </p:nvSpPr>
        <p:spPr>
          <a:xfrm>
            <a:off x="680678" y="4371223"/>
            <a:ext cx="4743907" cy="828423"/>
          </a:xfrm>
          <a:prstGeom prst="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t>2. {Crosscutting} Climate-smart agriculture technologies bundled with social inclusion &amp; gender equity approaches targeting women and youth bean and insect-based producers and enterprises</a:t>
            </a:r>
          </a:p>
        </p:txBody>
      </p:sp>
      <p:sp>
        <p:nvSpPr>
          <p:cNvPr id="16" name="Rectangle 15">
            <a:extLst>
              <a:ext uri="{FF2B5EF4-FFF2-40B4-BE49-F238E27FC236}">
                <a16:creationId xmlns:a16="http://schemas.microsoft.com/office/drawing/2014/main" id="{67BC2056-DBDB-4254-A148-E852AE2614F4}"/>
              </a:ext>
            </a:extLst>
          </p:cNvPr>
          <p:cNvSpPr/>
          <p:nvPr/>
        </p:nvSpPr>
        <p:spPr>
          <a:xfrm>
            <a:off x="6308216" y="3549781"/>
            <a:ext cx="1999809" cy="792903"/>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2. {With NARS} New climate-smart bean and insect-based technologies developed and adapted with users </a:t>
            </a:r>
            <a:endParaRPr lang="en-US" sz="1000">
              <a:cs typeface="Calibri"/>
            </a:endParaRPr>
          </a:p>
        </p:txBody>
      </p:sp>
      <p:sp>
        <p:nvSpPr>
          <p:cNvPr id="17" name="Rectangle 16">
            <a:extLst>
              <a:ext uri="{FF2B5EF4-FFF2-40B4-BE49-F238E27FC236}">
                <a16:creationId xmlns:a16="http://schemas.microsoft.com/office/drawing/2014/main" id="{9D357C74-7AA2-446C-AA85-9F0496DA3DFF}"/>
              </a:ext>
            </a:extLst>
          </p:cNvPr>
          <p:cNvSpPr/>
          <p:nvPr/>
        </p:nvSpPr>
        <p:spPr>
          <a:xfrm>
            <a:off x="3964733" y="5420911"/>
            <a:ext cx="2079819" cy="133043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5. Digitally-enabled food traceability methodologies and organic certification schemes developed or adapted with women, men, and youth bean and insect producers, enterprises, and food market actors</a:t>
            </a:r>
          </a:p>
        </p:txBody>
      </p:sp>
      <p:sp>
        <p:nvSpPr>
          <p:cNvPr id="23" name="Rectangle 22">
            <a:extLst>
              <a:ext uri="{FF2B5EF4-FFF2-40B4-BE49-F238E27FC236}">
                <a16:creationId xmlns:a16="http://schemas.microsoft.com/office/drawing/2014/main" id="{9A2E6679-C540-4989-B219-092FE8F701B6}"/>
              </a:ext>
            </a:extLst>
          </p:cNvPr>
          <p:cNvSpPr/>
          <p:nvPr/>
        </p:nvSpPr>
        <p:spPr>
          <a:xfrm>
            <a:off x="8433400" y="5653124"/>
            <a:ext cx="1774033" cy="1138251"/>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4. Expanded range of inclusive financial services, CWIS (climate and weather information services) and Index-based insurance tools delivered to bean and insect value chain actors  </a:t>
            </a:r>
            <a:endParaRPr lang="en-US" sz="1000">
              <a:cs typeface="Calibri"/>
            </a:endParaRPr>
          </a:p>
        </p:txBody>
      </p:sp>
      <p:sp>
        <p:nvSpPr>
          <p:cNvPr id="24" name="Rectangle 23">
            <a:extLst>
              <a:ext uri="{FF2B5EF4-FFF2-40B4-BE49-F238E27FC236}">
                <a16:creationId xmlns:a16="http://schemas.microsoft.com/office/drawing/2014/main" id="{6B0019CE-8FB3-4F04-8FCB-1C3A824371FA}"/>
              </a:ext>
            </a:extLst>
          </p:cNvPr>
          <p:cNvSpPr/>
          <p:nvPr/>
        </p:nvSpPr>
        <p:spPr>
          <a:xfrm>
            <a:off x="10245416" y="5683356"/>
            <a:ext cx="1880025" cy="928982"/>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5. Public-private partnerships platforms established in each hub to sustain commercialization and growth of bean and insect-based enterprises </a:t>
            </a:r>
          </a:p>
        </p:txBody>
      </p:sp>
      <p:sp>
        <p:nvSpPr>
          <p:cNvPr id="25" name="Rectangle 24">
            <a:extLst>
              <a:ext uri="{FF2B5EF4-FFF2-40B4-BE49-F238E27FC236}">
                <a16:creationId xmlns:a16="http://schemas.microsoft.com/office/drawing/2014/main" id="{D5716AF0-3BFE-41D1-B457-F49C9249E049}"/>
              </a:ext>
            </a:extLst>
          </p:cNvPr>
          <p:cNvSpPr/>
          <p:nvPr/>
        </p:nvSpPr>
        <p:spPr>
          <a:xfrm>
            <a:off x="8490587" y="3965348"/>
            <a:ext cx="3525036" cy="7582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2. Economic benefits analysis (EBA) identifying value addition and projected economic benefits of specific CSA improvements to bean and insect value chains conducted</a:t>
            </a:r>
          </a:p>
        </p:txBody>
      </p:sp>
      <p:sp>
        <p:nvSpPr>
          <p:cNvPr id="27" name="Rectangle 26">
            <a:extLst>
              <a:ext uri="{FF2B5EF4-FFF2-40B4-BE49-F238E27FC236}">
                <a16:creationId xmlns:a16="http://schemas.microsoft.com/office/drawing/2014/main" id="{03246238-AC19-4EC5-95F9-3C7C2E5294AF}"/>
              </a:ext>
            </a:extLst>
          </p:cNvPr>
          <p:cNvSpPr/>
          <p:nvPr/>
        </p:nvSpPr>
        <p:spPr>
          <a:xfrm>
            <a:off x="8510251" y="4779509"/>
            <a:ext cx="3499907" cy="81918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3. Climate smart, gender-responsive business plans for bean &amp; insect enterprises developed to apply nature-positive technologies to reduce carbon emissions and increase resilience in their operations and/or supply chains </a:t>
            </a:r>
          </a:p>
        </p:txBody>
      </p:sp>
      <p:sp>
        <p:nvSpPr>
          <p:cNvPr id="28" name="Rectangle 27">
            <a:extLst>
              <a:ext uri="{FF2B5EF4-FFF2-40B4-BE49-F238E27FC236}">
                <a16:creationId xmlns:a16="http://schemas.microsoft.com/office/drawing/2014/main" id="{71DB1B40-91E4-42C8-9685-2B2B2290261C}"/>
              </a:ext>
            </a:extLst>
          </p:cNvPr>
          <p:cNvSpPr/>
          <p:nvPr/>
        </p:nvSpPr>
        <p:spPr>
          <a:xfrm rot="16200000">
            <a:off x="-107822" y="459824"/>
            <a:ext cx="922788" cy="3974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a:t>ULTIMATE OUTCOME</a:t>
            </a:r>
          </a:p>
        </p:txBody>
      </p:sp>
      <p:sp>
        <p:nvSpPr>
          <p:cNvPr id="29" name="Rectangle 28">
            <a:extLst>
              <a:ext uri="{FF2B5EF4-FFF2-40B4-BE49-F238E27FC236}">
                <a16:creationId xmlns:a16="http://schemas.microsoft.com/office/drawing/2014/main" id="{E177C697-50C7-4996-9007-FE06FCD9733C}"/>
              </a:ext>
            </a:extLst>
          </p:cNvPr>
          <p:cNvSpPr/>
          <p:nvPr/>
        </p:nvSpPr>
        <p:spPr>
          <a:xfrm rot="16200000">
            <a:off x="-143372" y="1591119"/>
            <a:ext cx="993889" cy="3974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a:t>INTERMEDIATE OUTCOME</a:t>
            </a:r>
          </a:p>
        </p:txBody>
      </p:sp>
      <p:sp>
        <p:nvSpPr>
          <p:cNvPr id="30" name="Rectangle 29">
            <a:extLst>
              <a:ext uri="{FF2B5EF4-FFF2-40B4-BE49-F238E27FC236}">
                <a16:creationId xmlns:a16="http://schemas.microsoft.com/office/drawing/2014/main" id="{4D64E29D-6C86-44B4-A0A9-48AEC065AE2E}"/>
              </a:ext>
            </a:extLst>
          </p:cNvPr>
          <p:cNvSpPr/>
          <p:nvPr/>
        </p:nvSpPr>
        <p:spPr>
          <a:xfrm rot="16200000">
            <a:off x="-290430" y="2935983"/>
            <a:ext cx="1243667" cy="3974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a:t>IMMEDIATE OUTCOME</a:t>
            </a:r>
          </a:p>
        </p:txBody>
      </p:sp>
      <p:sp>
        <p:nvSpPr>
          <p:cNvPr id="31" name="Rectangle 30">
            <a:extLst>
              <a:ext uri="{FF2B5EF4-FFF2-40B4-BE49-F238E27FC236}">
                <a16:creationId xmlns:a16="http://schemas.microsoft.com/office/drawing/2014/main" id="{6206DA6C-D24B-4600-B20F-8EBD45A00C9E}"/>
              </a:ext>
            </a:extLst>
          </p:cNvPr>
          <p:cNvSpPr/>
          <p:nvPr/>
        </p:nvSpPr>
        <p:spPr>
          <a:xfrm rot="16200000">
            <a:off x="-1072715" y="5075003"/>
            <a:ext cx="2774324" cy="3974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a:t>OUTPUTS</a:t>
            </a:r>
          </a:p>
        </p:txBody>
      </p:sp>
      <p:sp>
        <p:nvSpPr>
          <p:cNvPr id="40" name="Star: 7 Points 39">
            <a:extLst>
              <a:ext uri="{FF2B5EF4-FFF2-40B4-BE49-F238E27FC236}">
                <a16:creationId xmlns:a16="http://schemas.microsoft.com/office/drawing/2014/main" id="{74F11283-555B-4C40-8849-A45A32AF6746}"/>
              </a:ext>
            </a:extLst>
          </p:cNvPr>
          <p:cNvSpPr/>
          <p:nvPr/>
        </p:nvSpPr>
        <p:spPr>
          <a:xfrm>
            <a:off x="534540" y="453018"/>
            <a:ext cx="1538309" cy="116876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dirty="0">
                <a:cs typeface="Calibri"/>
              </a:rPr>
              <a:t>Gender-Responsive</a:t>
            </a:r>
          </a:p>
          <a:p>
            <a:pPr algn="ctr"/>
            <a:r>
              <a:rPr lang="en-US" sz="1000" b="1" dirty="0">
                <a:cs typeface="Calibri"/>
              </a:rPr>
              <a:t>(Production &amp; VC)</a:t>
            </a:r>
          </a:p>
        </p:txBody>
      </p:sp>
      <p:sp>
        <p:nvSpPr>
          <p:cNvPr id="53" name="Star: 7 Points 52">
            <a:extLst>
              <a:ext uri="{FF2B5EF4-FFF2-40B4-BE49-F238E27FC236}">
                <a16:creationId xmlns:a16="http://schemas.microsoft.com/office/drawing/2014/main" id="{0F560B6D-6731-4651-B031-F4DD50BE00DF}"/>
              </a:ext>
            </a:extLst>
          </p:cNvPr>
          <p:cNvSpPr/>
          <p:nvPr/>
        </p:nvSpPr>
        <p:spPr>
          <a:xfrm>
            <a:off x="4272771" y="821049"/>
            <a:ext cx="2375306" cy="67950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CSA technology adoption focused (mostly VCs</a:t>
            </a:r>
            <a:r>
              <a:rPr lang="en-US" sz="800"/>
              <a:t>)</a:t>
            </a:r>
          </a:p>
        </p:txBody>
      </p:sp>
      <p:sp>
        <p:nvSpPr>
          <p:cNvPr id="56" name="Rectangle 55">
            <a:extLst>
              <a:ext uri="{FF2B5EF4-FFF2-40B4-BE49-F238E27FC236}">
                <a16:creationId xmlns:a16="http://schemas.microsoft.com/office/drawing/2014/main" id="{0EF38ECB-6254-4FB7-A7FE-E782E8B8CBB8}"/>
              </a:ext>
            </a:extLst>
          </p:cNvPr>
          <p:cNvSpPr/>
          <p:nvPr/>
        </p:nvSpPr>
        <p:spPr>
          <a:xfrm>
            <a:off x="679183" y="5269897"/>
            <a:ext cx="2468745" cy="762166"/>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3. Business, leadership, and advocacy skills training, mentoring, coaching, and demonstration delivered to women and youth bean and insect value chain actors</a:t>
            </a:r>
          </a:p>
        </p:txBody>
      </p:sp>
      <p:sp>
        <p:nvSpPr>
          <p:cNvPr id="57" name="Rectangle 56">
            <a:extLst>
              <a:ext uri="{FF2B5EF4-FFF2-40B4-BE49-F238E27FC236}">
                <a16:creationId xmlns:a16="http://schemas.microsoft.com/office/drawing/2014/main" id="{22D36E45-240E-43B0-A31A-012A1F1ECC37}"/>
              </a:ext>
            </a:extLst>
          </p:cNvPr>
          <p:cNvSpPr/>
          <p:nvPr/>
        </p:nvSpPr>
        <p:spPr>
          <a:xfrm>
            <a:off x="678359" y="6120839"/>
            <a:ext cx="2630791" cy="707196"/>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4. Network of  bean and insect corridor equity champions created to advocate for gender equality and empowerment </a:t>
            </a:r>
          </a:p>
        </p:txBody>
      </p:sp>
      <p:sp>
        <p:nvSpPr>
          <p:cNvPr id="58" name="Star: 7 Points 57">
            <a:extLst>
              <a:ext uri="{FF2B5EF4-FFF2-40B4-BE49-F238E27FC236}">
                <a16:creationId xmlns:a16="http://schemas.microsoft.com/office/drawing/2014/main" id="{5FBE8079-9DC0-4A0E-B2F4-A7B294032DCA}"/>
              </a:ext>
            </a:extLst>
          </p:cNvPr>
          <p:cNvSpPr/>
          <p:nvPr/>
        </p:nvSpPr>
        <p:spPr>
          <a:xfrm>
            <a:off x="8385127" y="-184826"/>
            <a:ext cx="2064760" cy="158372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Investable enterprises for climate finance</a:t>
            </a:r>
            <a:endParaRPr lang="en-US" sz="1000"/>
          </a:p>
        </p:txBody>
      </p:sp>
      <p:sp>
        <p:nvSpPr>
          <p:cNvPr id="59" name="Rectangle 58">
            <a:extLst>
              <a:ext uri="{FF2B5EF4-FFF2-40B4-BE49-F238E27FC236}">
                <a16:creationId xmlns:a16="http://schemas.microsoft.com/office/drawing/2014/main" id="{964E05A8-6845-4805-B25E-A286A75ACC56}"/>
              </a:ext>
            </a:extLst>
          </p:cNvPr>
          <p:cNvSpPr/>
          <p:nvPr/>
        </p:nvSpPr>
        <p:spPr>
          <a:xfrm>
            <a:off x="681221" y="3428311"/>
            <a:ext cx="2813772" cy="87205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1. Critical barriers and entry points that constrain or facilitate  the agency of women and youth in bean and insect economies mapped and addressed in strategy </a:t>
            </a:r>
            <a:endParaRPr lang="it-IT" sz="1000" err="1"/>
          </a:p>
        </p:txBody>
      </p:sp>
      <p:sp>
        <p:nvSpPr>
          <p:cNvPr id="66" name="Rectangle 65">
            <a:extLst>
              <a:ext uri="{FF2B5EF4-FFF2-40B4-BE49-F238E27FC236}">
                <a16:creationId xmlns:a16="http://schemas.microsoft.com/office/drawing/2014/main" id="{3DB3FD45-AC37-4C9C-B762-A81160723679}"/>
              </a:ext>
            </a:extLst>
          </p:cNvPr>
          <p:cNvSpPr/>
          <p:nvPr/>
        </p:nvSpPr>
        <p:spPr>
          <a:xfrm>
            <a:off x="8522924" y="3185263"/>
            <a:ext cx="3507718" cy="68899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t>1. Potential climate finance investors and funds identified, mapped, and linkages brokered with gender-responsive, climate-smart bean and insect enterprise investment projects</a:t>
            </a:r>
          </a:p>
        </p:txBody>
      </p:sp>
      <p:sp>
        <p:nvSpPr>
          <p:cNvPr id="3" name="Rectangle 2">
            <a:extLst>
              <a:ext uri="{FF2B5EF4-FFF2-40B4-BE49-F238E27FC236}">
                <a16:creationId xmlns:a16="http://schemas.microsoft.com/office/drawing/2014/main" id="{EE9E2782-0DE1-FF0B-4085-157B87874F9E}"/>
              </a:ext>
            </a:extLst>
          </p:cNvPr>
          <p:cNvSpPr/>
          <p:nvPr/>
        </p:nvSpPr>
        <p:spPr>
          <a:xfrm>
            <a:off x="6123716" y="4501816"/>
            <a:ext cx="2216560" cy="82592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3. {With NARS, Private Sector}  Proven climate-smart bean and insect-based technologies packaged, costed, socialized, and scaled across bean and insect value chains </a:t>
            </a:r>
          </a:p>
        </p:txBody>
      </p:sp>
    </p:spTree>
    <p:extLst>
      <p:ext uri="{BB962C8B-B14F-4D97-AF65-F5344CB8AC3E}">
        <p14:creationId xmlns:p14="http://schemas.microsoft.com/office/powerpoint/2010/main" val="346841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194733" y="187326"/>
            <a:ext cx="11904134" cy="794807"/>
          </a:xfrm>
        </p:spPr>
        <p:txBody>
          <a:bodyPr>
            <a:normAutofit/>
          </a:bodyPr>
          <a:lstStyle/>
          <a:p>
            <a:r>
              <a:rPr lang="en-US" dirty="0"/>
              <a:t>Different donors - Gender strategy that can act as a guide</a:t>
            </a:r>
          </a:p>
        </p:txBody>
      </p:sp>
      <p:sp>
        <p:nvSpPr>
          <p:cNvPr id="5" name="Content Placeholder 4">
            <a:extLst>
              <a:ext uri="{FF2B5EF4-FFF2-40B4-BE49-F238E27FC236}">
                <a16:creationId xmlns:a16="http://schemas.microsoft.com/office/drawing/2014/main" id="{F2FD7F3A-7E74-D710-25B3-E94473930118}"/>
              </a:ext>
            </a:extLst>
          </p:cNvPr>
          <p:cNvSpPr>
            <a:spLocks noGrp="1"/>
          </p:cNvSpPr>
          <p:nvPr>
            <p:ph idx="1"/>
          </p:nvPr>
        </p:nvSpPr>
        <p:spPr>
          <a:xfrm>
            <a:off x="604836" y="1498599"/>
            <a:ext cx="10982327" cy="5003800"/>
          </a:xfrm>
        </p:spPr>
        <p:txBody>
          <a:bodyPr>
            <a:normAutofit/>
          </a:bodyPr>
          <a:lstStyle/>
          <a:p>
            <a:pPr marL="0" indent="0">
              <a:buNone/>
            </a:pPr>
            <a:endParaRPr lang="en-US" dirty="0"/>
          </a:p>
          <a:p>
            <a:r>
              <a:rPr lang="en-US" dirty="0"/>
              <a:t>GAC - </a:t>
            </a:r>
            <a:r>
              <a:rPr lang="en-US" dirty="0">
                <a:hlinkClick r:id="rId2"/>
              </a:rPr>
              <a:t>https://www.international.gc.ca/world-monde/funding-financement/gender_equality_toolkit-trousse_outils_egalite_genres.aspx?lang=eng</a:t>
            </a:r>
            <a:endParaRPr lang="en-US" dirty="0"/>
          </a:p>
          <a:p>
            <a:pPr marL="0" indent="0">
              <a:buNone/>
            </a:pPr>
            <a:endParaRPr lang="en-US" dirty="0"/>
          </a:p>
          <a:p>
            <a:r>
              <a:rPr lang="en-US" dirty="0"/>
              <a:t>SDC - </a:t>
            </a:r>
            <a:r>
              <a:rPr lang="en-US" dirty="0">
                <a:hlinkClick r:id="rId3"/>
              </a:rPr>
              <a:t>https://www.eda.admin.ch/deza/en/home/strategie-21-24/gender.html</a:t>
            </a:r>
            <a:endParaRPr lang="en-US" dirty="0"/>
          </a:p>
          <a:p>
            <a:endParaRPr lang="en-US" dirty="0"/>
          </a:p>
          <a:p>
            <a:r>
              <a:rPr lang="en-US" dirty="0"/>
              <a:t>FCDO - </a:t>
            </a:r>
            <a:r>
              <a:rPr lang="en-US" dirty="0">
                <a:hlinkClick r:id="rId4"/>
              </a:rPr>
              <a:t>International Women and Girls Strategy 2023 to 2030 (publishing.service.gov.uk)</a:t>
            </a:r>
            <a:endParaRPr lang="en-US" dirty="0"/>
          </a:p>
          <a:p>
            <a:endParaRPr lang="en-US" dirty="0"/>
          </a:p>
          <a:p>
            <a:endParaRPr lang="en-US" dirty="0"/>
          </a:p>
        </p:txBody>
      </p:sp>
    </p:spTree>
    <p:extLst>
      <p:ext uri="{BB962C8B-B14F-4D97-AF65-F5344CB8AC3E}">
        <p14:creationId xmlns:p14="http://schemas.microsoft.com/office/powerpoint/2010/main" val="2703545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9D5F1-B0C8-CB97-F8A8-B2AF067FB386}"/>
              </a:ext>
            </a:extLst>
          </p:cNvPr>
          <p:cNvSpPr>
            <a:spLocks noGrp="1"/>
          </p:cNvSpPr>
          <p:nvPr>
            <p:ph idx="1"/>
          </p:nvPr>
        </p:nvSpPr>
        <p:spPr>
          <a:xfrm>
            <a:off x="2379849" y="2562225"/>
            <a:ext cx="5984222" cy="866775"/>
          </a:xfrm>
        </p:spPr>
        <p:txBody>
          <a:bodyPr>
            <a:noAutofit/>
          </a:bodyPr>
          <a:lstStyle/>
          <a:p>
            <a:pPr marL="0" indent="0">
              <a:buNone/>
            </a:pPr>
            <a:r>
              <a:rPr lang="en-US" sz="3000" b="0" i="0" dirty="0">
                <a:solidFill>
                  <a:srgbClr val="222222"/>
                </a:solidFill>
                <a:effectLst/>
                <a:latin typeface="+mj-lt"/>
              </a:rPr>
              <a:t>Questions and answers – 5mins</a:t>
            </a:r>
            <a:endParaRPr lang="en-KE" sz="3000" dirty="0">
              <a:latin typeface="+mj-lt"/>
            </a:endParaRPr>
          </a:p>
        </p:txBody>
      </p:sp>
    </p:spTree>
    <p:extLst>
      <p:ext uri="{BB962C8B-B14F-4D97-AF65-F5344CB8AC3E}">
        <p14:creationId xmlns:p14="http://schemas.microsoft.com/office/powerpoint/2010/main" val="1635801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9D5F1-B0C8-CB97-F8A8-B2AF067FB386}"/>
              </a:ext>
            </a:extLst>
          </p:cNvPr>
          <p:cNvSpPr>
            <a:spLocks noGrp="1"/>
          </p:cNvSpPr>
          <p:nvPr>
            <p:ph idx="1"/>
          </p:nvPr>
        </p:nvSpPr>
        <p:spPr>
          <a:xfrm>
            <a:off x="604837" y="2562225"/>
            <a:ext cx="11527896" cy="866775"/>
          </a:xfrm>
        </p:spPr>
        <p:txBody>
          <a:bodyPr>
            <a:noAutofit/>
          </a:bodyPr>
          <a:lstStyle/>
          <a:p>
            <a:pPr marL="0" indent="0">
              <a:buNone/>
            </a:pPr>
            <a:r>
              <a:rPr lang="en-US" sz="3000" b="0" i="0" dirty="0">
                <a:solidFill>
                  <a:srgbClr val="222222"/>
                </a:solidFill>
                <a:effectLst/>
                <a:latin typeface="+mj-lt"/>
              </a:rPr>
              <a:t>How to apply Gender transformative approaches – tools and guidelines</a:t>
            </a:r>
            <a:endParaRPr lang="en-KE" sz="3000" dirty="0">
              <a:latin typeface="+mj-lt"/>
            </a:endParaRPr>
          </a:p>
        </p:txBody>
      </p:sp>
    </p:spTree>
    <p:extLst>
      <p:ext uri="{BB962C8B-B14F-4D97-AF65-F5344CB8AC3E}">
        <p14:creationId xmlns:p14="http://schemas.microsoft.com/office/powerpoint/2010/main" val="93371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8ED6-8BB0-213F-0CE7-5935833BABFD}"/>
              </a:ext>
            </a:extLst>
          </p:cNvPr>
          <p:cNvSpPr>
            <a:spLocks noGrp="1"/>
          </p:cNvSpPr>
          <p:nvPr>
            <p:ph type="title"/>
          </p:nvPr>
        </p:nvSpPr>
        <p:spPr>
          <a:xfrm>
            <a:off x="581024" y="365125"/>
            <a:ext cx="10982326" cy="756665"/>
          </a:xfrm>
        </p:spPr>
        <p:txBody>
          <a:bodyPr>
            <a:normAutofit/>
          </a:bodyPr>
          <a:lstStyle/>
          <a:p>
            <a:r>
              <a:rPr lang="en-GB" sz="4000" dirty="0"/>
              <a:t>What Does GTA Do To Promote Equality? </a:t>
            </a:r>
          </a:p>
        </p:txBody>
      </p:sp>
      <p:sp>
        <p:nvSpPr>
          <p:cNvPr id="3" name="Content Placeholder 2">
            <a:extLst>
              <a:ext uri="{FF2B5EF4-FFF2-40B4-BE49-F238E27FC236}">
                <a16:creationId xmlns:a16="http://schemas.microsoft.com/office/drawing/2014/main" id="{6691CD6B-E22D-384A-9554-619EA7EA6E1B}"/>
              </a:ext>
            </a:extLst>
          </p:cNvPr>
          <p:cNvSpPr>
            <a:spLocks noGrp="1"/>
          </p:cNvSpPr>
          <p:nvPr>
            <p:ph idx="1"/>
          </p:nvPr>
        </p:nvSpPr>
        <p:spPr>
          <a:xfrm>
            <a:off x="581023" y="1259407"/>
            <a:ext cx="10772777" cy="5072602"/>
          </a:xfrm>
        </p:spPr>
        <p:txBody>
          <a:bodyPr>
            <a:noAutofit/>
          </a:bodyPr>
          <a:lstStyle/>
          <a:p>
            <a:r>
              <a:rPr lang="en-GB" dirty="0"/>
              <a:t>Fosters a critical examination of sources of inequalities – root causes - gender dynamics, roles, and norms.</a:t>
            </a:r>
          </a:p>
          <a:p>
            <a:r>
              <a:rPr lang="en-GB" dirty="0"/>
              <a:t>Identifies and strengthens positive norms to create an enabling environment that supports equality.</a:t>
            </a:r>
          </a:p>
          <a:p>
            <a:r>
              <a:rPr lang="en-GB" dirty="0"/>
              <a:t>Enhancing the status of women, girls, and marginalized groups.</a:t>
            </a:r>
          </a:p>
          <a:p>
            <a:r>
              <a:rPr lang="en-GB" dirty="0"/>
              <a:t>Alters social structures, policies, systems, and norms that sustain or validate gender disparities.</a:t>
            </a:r>
          </a:p>
          <a:p>
            <a:pPr marL="0" indent="0">
              <a:buNone/>
            </a:pPr>
            <a:r>
              <a:rPr lang="en-GB" dirty="0"/>
              <a:t>                 </a:t>
            </a:r>
            <a:r>
              <a:rPr lang="en-GB" dirty="0">
                <a:sym typeface="Wingdings" panose="05000000000000000000" pitchFamily="2" charset="2"/>
              </a:rPr>
              <a:t> </a:t>
            </a:r>
            <a:r>
              <a:rPr lang="en-GB" i="1" dirty="0">
                <a:sym typeface="Wingdings" panose="05000000000000000000" pitchFamily="2" charset="2"/>
              </a:rPr>
              <a:t>changing social norms is a </a:t>
            </a:r>
            <a:r>
              <a:rPr lang="en-GB" i="1" dirty="0"/>
              <a:t>daunting task that requires </a:t>
            </a:r>
            <a:r>
              <a:rPr lang="en-GB" b="1" i="1" dirty="0"/>
              <a:t>locally-led, constructive</a:t>
            </a:r>
            <a:r>
              <a:rPr lang="en-GB" i="1" dirty="0"/>
              <a:t>, and </a:t>
            </a:r>
            <a:r>
              <a:rPr lang="en-GB" b="1" i="1" dirty="0"/>
              <a:t>multifaceted strategies </a:t>
            </a:r>
            <a:r>
              <a:rPr lang="en-GB" i="1" dirty="0"/>
              <a:t>and support from various sectors and stakeholders (FAO, 2024)</a:t>
            </a:r>
            <a:r>
              <a:rPr lang="en-GB" dirty="0"/>
              <a:t>.</a:t>
            </a:r>
          </a:p>
        </p:txBody>
      </p:sp>
    </p:spTree>
    <p:extLst>
      <p:ext uri="{BB962C8B-B14F-4D97-AF65-F5344CB8AC3E}">
        <p14:creationId xmlns:p14="http://schemas.microsoft.com/office/powerpoint/2010/main" val="2121044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86C2-3B37-D0F1-52DA-797AC2E9CBB2}"/>
              </a:ext>
            </a:extLst>
          </p:cNvPr>
          <p:cNvSpPr>
            <a:spLocks noGrp="1"/>
          </p:cNvSpPr>
          <p:nvPr>
            <p:ph type="title"/>
          </p:nvPr>
        </p:nvSpPr>
        <p:spPr>
          <a:xfrm>
            <a:off x="156818" y="327419"/>
            <a:ext cx="10982326" cy="747238"/>
          </a:xfrm>
        </p:spPr>
        <p:txBody>
          <a:bodyPr>
            <a:normAutofit/>
          </a:bodyPr>
          <a:lstStyle/>
          <a:p>
            <a:r>
              <a:rPr lang="en-GB" sz="4000" dirty="0"/>
              <a:t>Gender Transformative Indicators</a:t>
            </a:r>
          </a:p>
        </p:txBody>
      </p:sp>
      <p:sp>
        <p:nvSpPr>
          <p:cNvPr id="3" name="Content Placeholder 2">
            <a:extLst>
              <a:ext uri="{FF2B5EF4-FFF2-40B4-BE49-F238E27FC236}">
                <a16:creationId xmlns:a16="http://schemas.microsoft.com/office/drawing/2014/main" id="{CE4B3DA1-56FD-67FD-A076-B8A8F4F8DBDB}"/>
              </a:ext>
            </a:extLst>
          </p:cNvPr>
          <p:cNvSpPr>
            <a:spLocks noGrp="1"/>
          </p:cNvSpPr>
          <p:nvPr>
            <p:ph idx="1"/>
          </p:nvPr>
        </p:nvSpPr>
        <p:spPr>
          <a:xfrm>
            <a:off x="581023" y="1253330"/>
            <a:ext cx="10982325" cy="5147469"/>
          </a:xfrm>
        </p:spPr>
        <p:txBody>
          <a:bodyPr>
            <a:normAutofit/>
          </a:bodyPr>
          <a:lstStyle/>
          <a:p>
            <a:r>
              <a:rPr lang="en-GB" sz="2400" dirty="0"/>
              <a:t>When GTAs are designed and implemented, they must be monitored and evaluated. </a:t>
            </a:r>
          </a:p>
          <a:p>
            <a:r>
              <a:rPr lang="en-GB" sz="2400" dirty="0"/>
              <a:t>Gender transformative change indicators should be incorporated into the monitoring and evaluation frameworks  - to measure against expected change</a:t>
            </a:r>
          </a:p>
          <a:p>
            <a:r>
              <a:rPr lang="en-GB" sz="2400" dirty="0"/>
              <a:t>What are GTA indicators?</a:t>
            </a:r>
          </a:p>
          <a:p>
            <a:pPr marL="457200" lvl="1" indent="0">
              <a:buNone/>
            </a:pPr>
            <a:r>
              <a:rPr lang="en-GB" dirty="0"/>
              <a:t>Are metrics (qualitative and quantitative) used to assess: </a:t>
            </a:r>
          </a:p>
          <a:p>
            <a:pPr marL="457200" lvl="1" indent="0">
              <a:buNone/>
            </a:pPr>
            <a:r>
              <a:rPr lang="en-GB" dirty="0">
                <a:sym typeface="Wingdings" panose="05000000000000000000" pitchFamily="2" charset="2"/>
              </a:rPr>
              <a:t> </a:t>
            </a:r>
            <a:r>
              <a:rPr lang="en-GB" dirty="0"/>
              <a:t>Participation, roles, leadership, </a:t>
            </a:r>
            <a:r>
              <a:rPr lang="en-US" dirty="0"/>
              <a:t>decision-making – agency, and benefits of women and men in various activities,</a:t>
            </a:r>
            <a:r>
              <a:rPr lang="en-GB" dirty="0"/>
              <a:t> e.g., agriculture. </a:t>
            </a:r>
          </a:p>
          <a:p>
            <a:pPr lvl="1">
              <a:buFont typeface="Wingdings" panose="05000000000000000000" pitchFamily="2" charset="2"/>
              <a:buChar char="à"/>
            </a:pPr>
            <a:r>
              <a:rPr lang="en-GB" dirty="0"/>
              <a:t>In an actively challenging and changing restrictive norms, policies, and power structures.</a:t>
            </a:r>
          </a:p>
          <a:p>
            <a:pPr marL="0" lvl="1" indent="0">
              <a:buNone/>
            </a:pPr>
            <a:endParaRPr lang="en-GB" dirty="0"/>
          </a:p>
          <a:p>
            <a:pPr marL="0" lvl="1" indent="0">
              <a:buNone/>
            </a:pPr>
            <a:r>
              <a:rPr lang="en-GB" b="1" dirty="0"/>
              <a:t>Question: experiences from participants:</a:t>
            </a:r>
          </a:p>
          <a:p>
            <a:pPr marL="0" lvl="1" indent="0">
              <a:buNone/>
            </a:pPr>
            <a:r>
              <a:rPr lang="en-GB" b="1" dirty="0"/>
              <a:t>Think of an example where a change in policy or practice in agriculture has led to a shift in gender roles in your community. What were the quantitative and qualitative indicators you used?</a:t>
            </a:r>
          </a:p>
        </p:txBody>
      </p:sp>
    </p:spTree>
    <p:extLst>
      <p:ext uri="{BB962C8B-B14F-4D97-AF65-F5344CB8AC3E}">
        <p14:creationId xmlns:p14="http://schemas.microsoft.com/office/powerpoint/2010/main" val="3511943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317232" y="198498"/>
            <a:ext cx="2188901" cy="605835"/>
          </a:xfrm>
        </p:spPr>
        <p:txBody>
          <a:bodyPr>
            <a:noAutofit/>
          </a:bodyPr>
          <a:lstStyle/>
          <a:p>
            <a:r>
              <a:rPr lang="en-US" sz="4400" dirty="0"/>
              <a:t>Outline</a:t>
            </a:r>
          </a:p>
        </p:txBody>
      </p:sp>
      <p:sp>
        <p:nvSpPr>
          <p:cNvPr id="5" name="Content Placeholder 4">
            <a:extLst>
              <a:ext uri="{FF2B5EF4-FFF2-40B4-BE49-F238E27FC236}">
                <a16:creationId xmlns:a16="http://schemas.microsoft.com/office/drawing/2014/main" id="{F2FD7F3A-7E74-D710-25B3-E94473930118}"/>
              </a:ext>
            </a:extLst>
          </p:cNvPr>
          <p:cNvSpPr>
            <a:spLocks noGrp="1"/>
          </p:cNvSpPr>
          <p:nvPr>
            <p:ph idx="1"/>
          </p:nvPr>
        </p:nvSpPr>
        <p:spPr>
          <a:xfrm>
            <a:off x="249499" y="1032934"/>
            <a:ext cx="11090809" cy="5626568"/>
          </a:xfrm>
        </p:spPr>
        <p:txBody>
          <a:bodyPr>
            <a:normAutofit fontScale="92500" lnSpcReduction="10000"/>
          </a:bodyPr>
          <a:lstStyle/>
          <a:p>
            <a:r>
              <a:rPr lang="en-US" sz="2400" i="0" dirty="0">
                <a:solidFill>
                  <a:srgbClr val="222222"/>
                </a:solidFill>
                <a:effectLst/>
                <a:latin typeface="Barlow Condensed (Body)"/>
              </a:rPr>
              <a:t>How to integrate </a:t>
            </a:r>
            <a:r>
              <a:rPr lang="en-US" sz="2400" i="0" dirty="0">
                <a:solidFill>
                  <a:srgbClr val="222222"/>
                </a:solidFill>
                <a:effectLst/>
                <a:latin typeface="Barlow Condensed (Body)"/>
                <a:sym typeface="Wingdings" panose="05000000000000000000" pitchFamily="2" charset="2"/>
              </a:rPr>
              <a:t>G</a:t>
            </a:r>
            <a:r>
              <a:rPr lang="en-US" sz="2400" i="0" dirty="0">
                <a:solidFill>
                  <a:srgbClr val="222222"/>
                </a:solidFill>
                <a:effectLst/>
                <a:latin typeface="Barlow Condensed (Body)"/>
              </a:rPr>
              <a:t>ender equality and social inclusion in proposal writing</a:t>
            </a:r>
          </a:p>
          <a:p>
            <a:pPr lvl="1">
              <a:buFont typeface="Wingdings" panose="05000000000000000000" pitchFamily="2" charset="2"/>
              <a:buChar char="à"/>
            </a:pPr>
            <a:r>
              <a:rPr lang="en-US" dirty="0">
                <a:solidFill>
                  <a:srgbClr val="222222"/>
                </a:solidFill>
                <a:latin typeface="Barlow Condensed (Body)"/>
                <a:sym typeface="Wingdings" panose="05000000000000000000" pitchFamily="2" charset="2"/>
              </a:rPr>
              <a:t>Where are we on the gender agenda</a:t>
            </a:r>
            <a:endParaRPr lang="en-US" i="0" dirty="0">
              <a:solidFill>
                <a:srgbClr val="222222"/>
              </a:solidFill>
              <a:effectLst/>
              <a:latin typeface="Barlow Condensed (Body)"/>
              <a:sym typeface="Wingdings" panose="05000000000000000000" pitchFamily="2" charset="2"/>
            </a:endParaRPr>
          </a:p>
          <a:p>
            <a:pPr lvl="1">
              <a:buFont typeface="Wingdings" panose="05000000000000000000" pitchFamily="2" charset="2"/>
              <a:buChar char="à"/>
            </a:pPr>
            <a:r>
              <a:rPr lang="en-US" i="0" dirty="0">
                <a:solidFill>
                  <a:srgbClr val="222222"/>
                </a:solidFill>
                <a:effectLst/>
                <a:latin typeface="Barlow Condensed (Body)"/>
                <a:sym typeface="Wingdings" panose="05000000000000000000" pitchFamily="2" charset="2"/>
              </a:rPr>
              <a:t>Frameworks</a:t>
            </a:r>
          </a:p>
          <a:p>
            <a:pPr lvl="1">
              <a:buFont typeface="Wingdings" panose="05000000000000000000" pitchFamily="2" charset="2"/>
              <a:buChar char="à"/>
            </a:pPr>
            <a:r>
              <a:rPr lang="en-US" dirty="0">
                <a:solidFill>
                  <a:srgbClr val="222222"/>
                </a:solidFill>
                <a:latin typeface="Barlow Condensed (Body)"/>
                <a:sym typeface="Wingdings" panose="05000000000000000000" pitchFamily="2" charset="2"/>
              </a:rPr>
              <a:t>Diverse donor expectations</a:t>
            </a:r>
            <a:endParaRPr lang="en-US" i="0" dirty="0">
              <a:solidFill>
                <a:srgbClr val="222222"/>
              </a:solidFill>
              <a:effectLst/>
              <a:latin typeface="Barlow Condensed (Body)"/>
              <a:sym typeface="Wingdings" panose="05000000000000000000" pitchFamily="2" charset="2"/>
            </a:endParaRPr>
          </a:p>
          <a:p>
            <a:pPr lvl="1">
              <a:buFont typeface="Wingdings" panose="05000000000000000000" pitchFamily="2" charset="2"/>
              <a:buChar char="à"/>
            </a:pPr>
            <a:r>
              <a:rPr lang="en-US" dirty="0">
                <a:solidFill>
                  <a:srgbClr val="222222"/>
                </a:solidFill>
                <a:latin typeface="Barlow Condensed (Body)"/>
                <a:sym typeface="Wingdings" panose="05000000000000000000" pitchFamily="2" charset="2"/>
              </a:rPr>
              <a:t>Tools/guides</a:t>
            </a:r>
          </a:p>
          <a:p>
            <a:pPr lvl="1">
              <a:buFont typeface="Wingdings" panose="05000000000000000000" pitchFamily="2" charset="2"/>
              <a:buChar char="à"/>
            </a:pPr>
            <a:r>
              <a:rPr lang="en-US" dirty="0">
                <a:solidFill>
                  <a:srgbClr val="222222"/>
                </a:solidFill>
                <a:latin typeface="Barlow Condensed (Body)"/>
                <a:sym typeface="Wingdings" panose="05000000000000000000" pitchFamily="2" charset="2"/>
              </a:rPr>
              <a:t>Concrete examples</a:t>
            </a:r>
          </a:p>
          <a:p>
            <a:pPr lvl="1">
              <a:buFont typeface="Wingdings" panose="05000000000000000000" pitchFamily="2" charset="2"/>
              <a:buChar char="à"/>
            </a:pPr>
            <a:endParaRPr lang="en-US" dirty="0">
              <a:solidFill>
                <a:srgbClr val="222222"/>
              </a:solidFill>
              <a:latin typeface="Barlow Condensed (Body)"/>
              <a:sym typeface="Wingdings" panose="05000000000000000000" pitchFamily="2" charset="2"/>
            </a:endParaRPr>
          </a:p>
          <a:p>
            <a:r>
              <a:rPr lang="en-US" sz="2400" dirty="0">
                <a:latin typeface="Barlow Condensed (Body)"/>
              </a:rPr>
              <a:t>How to apply Gender transformative approaches – tools and guidelines</a:t>
            </a:r>
          </a:p>
          <a:p>
            <a:pPr marL="457200" lvl="1" indent="0">
              <a:buNone/>
            </a:pPr>
            <a:r>
              <a:rPr lang="en-US" dirty="0">
                <a:latin typeface="Barlow Condensed (Body)"/>
                <a:sym typeface="Wingdings" panose="05000000000000000000" pitchFamily="2" charset="2"/>
              </a:rPr>
              <a:t> </a:t>
            </a:r>
            <a:r>
              <a:rPr lang="en-US" dirty="0">
                <a:latin typeface="Barlow Condensed (Body)"/>
              </a:rPr>
              <a:t>Where we are</a:t>
            </a:r>
          </a:p>
          <a:p>
            <a:pPr marL="457200" lvl="1" indent="0">
              <a:buNone/>
            </a:pPr>
            <a:r>
              <a:rPr lang="en-US" dirty="0">
                <a:latin typeface="Barlow Condensed (Body)"/>
                <a:sym typeface="Wingdings" panose="05000000000000000000" pitchFamily="2" charset="2"/>
              </a:rPr>
              <a:t> </a:t>
            </a:r>
            <a:r>
              <a:rPr lang="en-GB" dirty="0">
                <a:latin typeface="Barlow Condensed (Body)"/>
              </a:rPr>
              <a:t>Gender transformative approaches – WorldFish/FAO, Gender Impact platform/GTA COP</a:t>
            </a:r>
          </a:p>
          <a:p>
            <a:pPr lvl="1">
              <a:buFont typeface="Wingdings" panose="05000000000000000000" pitchFamily="2" charset="2"/>
              <a:buChar char="à"/>
            </a:pPr>
            <a:r>
              <a:rPr lang="en-GB" dirty="0">
                <a:latin typeface="Barlow Condensed (Body)"/>
              </a:rPr>
              <a:t>Gender transformative indicators</a:t>
            </a:r>
          </a:p>
          <a:p>
            <a:pPr lvl="1">
              <a:buFont typeface="Wingdings" panose="05000000000000000000" pitchFamily="2" charset="2"/>
              <a:buChar char="à"/>
            </a:pPr>
            <a:r>
              <a:rPr lang="en-GB" dirty="0">
                <a:latin typeface="Barlow Condensed (Body)"/>
              </a:rPr>
              <a:t>Some concrete examples</a:t>
            </a:r>
          </a:p>
          <a:p>
            <a:pPr lvl="1">
              <a:buFont typeface="Wingdings" panose="05000000000000000000" pitchFamily="2" charset="2"/>
              <a:buChar char="à"/>
            </a:pPr>
            <a:endParaRPr lang="en-US" dirty="0">
              <a:latin typeface="Barlow Condensed (Body)"/>
            </a:endParaRPr>
          </a:p>
          <a:p>
            <a:r>
              <a:rPr lang="en-US" sz="2400" dirty="0">
                <a:latin typeface="Barlow Condensed (Body)"/>
              </a:rPr>
              <a:t>How to develop inclusive gender communication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en-GB" sz="2400" b="0" i="0" u="none" strike="noStrike" kern="1200" cap="none" spc="0" normalizeH="0" baseline="0" noProof="0" dirty="0">
                <a:ln>
                  <a:noFill/>
                </a:ln>
                <a:solidFill>
                  <a:prstClr val="black"/>
                </a:solidFill>
                <a:effectLst/>
                <a:uLnTx/>
                <a:uFillTx/>
                <a:latin typeface="Barlow Condensed (Body)"/>
                <a:ea typeface="+mn-ea"/>
                <a:cs typeface="+mn-cs"/>
              </a:rPr>
              <a:t>What to focus on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en-GB" sz="2400" b="0" i="0" u="none" strike="noStrike" kern="1200" cap="none" spc="0" normalizeH="0" baseline="0" noProof="0" dirty="0">
                <a:ln>
                  <a:noFill/>
                </a:ln>
                <a:solidFill>
                  <a:prstClr val="black"/>
                </a:solidFill>
                <a:effectLst/>
                <a:uLnTx/>
                <a:uFillTx/>
                <a:latin typeface="Barlow Condensed (Body)"/>
                <a:ea typeface="+mn-ea"/>
                <a:cs typeface="+mn-cs"/>
              </a:rPr>
              <a:t>Some concrete examples</a:t>
            </a:r>
          </a:p>
          <a:p>
            <a:pPr marL="0" indent="0">
              <a:buNone/>
            </a:pPr>
            <a:endParaRPr lang="en-US" sz="2400" dirty="0">
              <a:latin typeface="Barlow Condensed (Body)"/>
            </a:endParaRPr>
          </a:p>
        </p:txBody>
      </p:sp>
    </p:spTree>
    <p:extLst>
      <p:ext uri="{BB962C8B-B14F-4D97-AF65-F5344CB8AC3E}">
        <p14:creationId xmlns:p14="http://schemas.microsoft.com/office/powerpoint/2010/main" val="4038220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0874-E6BB-E08A-3013-BD0700CA1FA4}"/>
              </a:ext>
            </a:extLst>
          </p:cNvPr>
          <p:cNvSpPr>
            <a:spLocks noGrp="1"/>
          </p:cNvSpPr>
          <p:nvPr>
            <p:ph type="title"/>
          </p:nvPr>
        </p:nvSpPr>
        <p:spPr>
          <a:xfrm>
            <a:off x="208961" y="221191"/>
            <a:ext cx="11774078" cy="1209151"/>
          </a:xfrm>
        </p:spPr>
        <p:txBody>
          <a:bodyPr>
            <a:normAutofit/>
          </a:bodyPr>
          <a:lstStyle/>
          <a:p>
            <a:r>
              <a:rPr lang="en-GB" sz="4000" dirty="0"/>
              <a:t>Designing Comprehensive Gender-Transformative Indicators</a:t>
            </a:r>
          </a:p>
        </p:txBody>
      </p:sp>
      <p:sp>
        <p:nvSpPr>
          <p:cNvPr id="3" name="Content Placeholder 2">
            <a:extLst>
              <a:ext uri="{FF2B5EF4-FFF2-40B4-BE49-F238E27FC236}">
                <a16:creationId xmlns:a16="http://schemas.microsoft.com/office/drawing/2014/main" id="{866D64BA-A98C-7695-4A63-597965E59ABB}"/>
              </a:ext>
            </a:extLst>
          </p:cNvPr>
          <p:cNvSpPr>
            <a:spLocks noGrp="1"/>
          </p:cNvSpPr>
          <p:nvPr>
            <p:ph sz="half" idx="1"/>
          </p:nvPr>
        </p:nvSpPr>
        <p:spPr>
          <a:xfrm>
            <a:off x="208961" y="1639358"/>
            <a:ext cx="11528982" cy="4558242"/>
          </a:xfrm>
        </p:spPr>
        <p:txBody>
          <a:bodyPr>
            <a:normAutofit/>
          </a:bodyPr>
          <a:lstStyle/>
          <a:p>
            <a:r>
              <a:rPr lang="en-GB" dirty="0"/>
              <a:t>Identify the core area(s) of gender equality to be measured - Knowledge, skills and, access to information, agency, power, influence and, decision-making, participation, representation, and leadership (FAO, 2022).</a:t>
            </a:r>
          </a:p>
          <a:p>
            <a:r>
              <a:rPr lang="en-GB" dirty="0"/>
              <a:t>Consider intersectionality in the indicator design process </a:t>
            </a:r>
          </a:p>
          <a:p>
            <a:r>
              <a:rPr lang="en-GB" dirty="0"/>
              <a:t>Recognize insider perspectives when measuring gender transformative change</a:t>
            </a:r>
          </a:p>
          <a:p>
            <a:r>
              <a:rPr lang="en-GB" dirty="0"/>
              <a:t>Develop outcome indicators and identify incremental changes to measure</a:t>
            </a:r>
          </a:p>
          <a:p>
            <a:r>
              <a:rPr lang="en-GB" dirty="0"/>
              <a:t>Strike a balance between qualitative and quantitative indicators </a:t>
            </a:r>
          </a:p>
          <a:p>
            <a:r>
              <a:rPr lang="en-GB" dirty="0"/>
              <a:t>Match research design to overall objectives and available resources</a:t>
            </a:r>
          </a:p>
          <a:p>
            <a:r>
              <a:rPr lang="en-GB" dirty="0"/>
              <a:t>Distinguish between reach, benefit, empower and gender transformative change indicators</a:t>
            </a:r>
          </a:p>
        </p:txBody>
      </p:sp>
    </p:spTree>
    <p:extLst>
      <p:ext uri="{BB962C8B-B14F-4D97-AF65-F5344CB8AC3E}">
        <p14:creationId xmlns:p14="http://schemas.microsoft.com/office/powerpoint/2010/main" val="2036052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BEB2-1508-79FA-5275-5E9A3FF43759}"/>
              </a:ext>
            </a:extLst>
          </p:cNvPr>
          <p:cNvSpPr>
            <a:spLocks noGrp="1"/>
          </p:cNvSpPr>
          <p:nvPr>
            <p:ph type="title"/>
          </p:nvPr>
        </p:nvSpPr>
        <p:spPr>
          <a:xfrm>
            <a:off x="420768" y="138883"/>
            <a:ext cx="5336565" cy="665450"/>
          </a:xfrm>
        </p:spPr>
        <p:txBody>
          <a:bodyPr>
            <a:normAutofit/>
          </a:bodyPr>
          <a:lstStyle/>
          <a:p>
            <a:r>
              <a:rPr lang="en-GB" sz="4000" dirty="0"/>
              <a:t>What are indicators?</a:t>
            </a:r>
          </a:p>
        </p:txBody>
      </p:sp>
      <p:sp>
        <p:nvSpPr>
          <p:cNvPr id="4" name="Google Shape;258;p30">
            <a:extLst>
              <a:ext uri="{FF2B5EF4-FFF2-40B4-BE49-F238E27FC236}">
                <a16:creationId xmlns:a16="http://schemas.microsoft.com/office/drawing/2014/main" id="{49EFE79C-3196-648D-6467-D4687B542EF4}"/>
              </a:ext>
            </a:extLst>
          </p:cNvPr>
          <p:cNvSpPr txBox="1">
            <a:spLocks noGrp="1"/>
          </p:cNvSpPr>
          <p:nvPr>
            <p:ph sz="half" idx="1"/>
          </p:nvPr>
        </p:nvSpPr>
        <p:spPr>
          <a:xfrm>
            <a:off x="0" y="804333"/>
            <a:ext cx="12124266" cy="1860982"/>
          </a:xfrm>
          <a:prstGeom prst="rect">
            <a:avLst/>
          </a:prstGeom>
          <a:noFill/>
          <a:ln>
            <a:noFill/>
          </a:ln>
        </p:spPr>
        <p:txBody>
          <a:bodyPr spcFirstLastPara="1" wrap="square" lIns="121900" tIns="121900" rIns="121900" bIns="121900" anchor="t" anchorCtr="0">
            <a:spAutoFit/>
          </a:bodyPr>
          <a:lstStyle/>
          <a:p>
            <a:pPr marL="0" indent="0">
              <a:lnSpc>
                <a:spcPct val="115000"/>
              </a:lnSpc>
              <a:buNone/>
            </a:pPr>
            <a:r>
              <a:rPr lang="en" dirty="0">
                <a:highlight>
                  <a:schemeClr val="lt1"/>
                </a:highlight>
                <a:ea typeface="Verdana"/>
                <a:cs typeface="Verdana"/>
                <a:sym typeface="Verdana"/>
              </a:rPr>
              <a:t>A quantitative or qualitative variable that represents an approximation of the characteristic, phenomenon or change of interest (for instance, efficiency, quality or outcome). Indicators can be used to monitor research or to help assess for instance organizational or research performance.</a:t>
            </a:r>
            <a:endParaRPr sz="1533" dirty="0">
              <a:solidFill>
                <a:srgbClr val="5F5E5E"/>
              </a:solidFill>
              <a:highlight>
                <a:schemeClr val="lt1"/>
              </a:highlight>
              <a:latin typeface="Verdana"/>
              <a:ea typeface="Verdana"/>
              <a:cs typeface="Verdana"/>
              <a:sym typeface="Verdana"/>
            </a:endParaRPr>
          </a:p>
        </p:txBody>
      </p:sp>
      <p:sp>
        <p:nvSpPr>
          <p:cNvPr id="5" name="Google Shape;260;p30">
            <a:extLst>
              <a:ext uri="{FF2B5EF4-FFF2-40B4-BE49-F238E27FC236}">
                <a16:creationId xmlns:a16="http://schemas.microsoft.com/office/drawing/2014/main" id="{9F741B14-52FF-B4F3-0297-9465A14C3095}"/>
              </a:ext>
            </a:extLst>
          </p:cNvPr>
          <p:cNvSpPr txBox="1"/>
          <p:nvPr/>
        </p:nvSpPr>
        <p:spPr>
          <a:xfrm>
            <a:off x="186268" y="2990968"/>
            <a:ext cx="4326466" cy="3219302"/>
          </a:xfrm>
          <a:prstGeom prst="rect">
            <a:avLst/>
          </a:prstGeom>
          <a:noFill/>
          <a:ln>
            <a:noFill/>
          </a:ln>
        </p:spPr>
        <p:txBody>
          <a:bodyPr spcFirstLastPara="1" wrap="square" lIns="121900" tIns="121900" rIns="121900" bIns="121900" anchor="t" anchorCtr="0">
            <a:spAutoFit/>
          </a:bodyPr>
          <a:lstStyle/>
          <a:p>
            <a:pPr>
              <a:lnSpc>
                <a:spcPct val="115000"/>
              </a:lnSpc>
            </a:pPr>
            <a:r>
              <a:rPr lang="en" sz="2800" b="1" i="1" dirty="0">
                <a:solidFill>
                  <a:schemeClr val="dk1"/>
                </a:solidFill>
                <a:ea typeface="Calibri"/>
                <a:cs typeface="Calibri"/>
                <a:sym typeface="Calibri"/>
              </a:rPr>
              <a:t>Quantitative </a:t>
            </a:r>
            <a:r>
              <a:rPr lang="en" sz="2800" b="1" dirty="0">
                <a:solidFill>
                  <a:schemeClr val="dk1"/>
                </a:solidFill>
                <a:ea typeface="Calibri"/>
                <a:cs typeface="Calibri"/>
                <a:sym typeface="Calibri"/>
              </a:rPr>
              <a:t>indicators</a:t>
            </a:r>
            <a:r>
              <a:rPr lang="en" sz="2800" b="1" i="1" dirty="0">
                <a:solidFill>
                  <a:schemeClr val="dk1"/>
                </a:solidFill>
                <a:ea typeface="Calibri"/>
                <a:cs typeface="Calibri"/>
                <a:sym typeface="Calibri"/>
              </a:rPr>
              <a:t> </a:t>
            </a:r>
            <a:endParaRPr sz="2800" dirty="0">
              <a:highlight>
                <a:schemeClr val="lt1"/>
              </a:highlight>
              <a:ea typeface="Verdana"/>
              <a:cs typeface="Verdana"/>
              <a:sym typeface="Verdana"/>
            </a:endParaRPr>
          </a:p>
          <a:p>
            <a:pPr>
              <a:lnSpc>
                <a:spcPct val="115000"/>
              </a:lnSpc>
            </a:pPr>
            <a:r>
              <a:rPr lang="en" sz="2800" dirty="0">
                <a:highlight>
                  <a:schemeClr val="lt1"/>
                </a:highlight>
                <a:ea typeface="Verdana"/>
                <a:cs typeface="Verdana"/>
                <a:sym typeface="Verdana"/>
              </a:rPr>
              <a:t>Measure amounts, usually based in a physical or tangible product or service that can be measured. </a:t>
            </a:r>
            <a:endParaRPr sz="2800" dirty="0">
              <a:highlight>
                <a:schemeClr val="lt1"/>
              </a:highlight>
              <a:ea typeface="Verdana"/>
              <a:cs typeface="Verdana"/>
              <a:sym typeface="Verdana"/>
            </a:endParaRPr>
          </a:p>
          <a:p>
            <a:pPr marL="609585" indent="-423323">
              <a:lnSpc>
                <a:spcPct val="115000"/>
              </a:lnSpc>
              <a:buSzPts val="1400"/>
              <a:buFont typeface="Verdana"/>
              <a:buChar char="●"/>
            </a:pPr>
            <a:r>
              <a:rPr lang="en" sz="2800" dirty="0">
                <a:highlight>
                  <a:schemeClr val="lt1"/>
                </a:highlight>
                <a:ea typeface="Verdana"/>
                <a:cs typeface="Verdana"/>
                <a:sym typeface="Verdana"/>
              </a:rPr>
              <a:t># of ….</a:t>
            </a:r>
            <a:endParaRPr sz="2800" dirty="0">
              <a:highlight>
                <a:schemeClr val="lt1"/>
              </a:highlight>
              <a:ea typeface="Verdana"/>
              <a:cs typeface="Verdana"/>
              <a:sym typeface="Verdana"/>
            </a:endParaRPr>
          </a:p>
          <a:p>
            <a:pPr marL="609585" indent="-423323">
              <a:lnSpc>
                <a:spcPct val="115000"/>
              </a:lnSpc>
              <a:buSzPts val="1400"/>
              <a:buFont typeface="Verdana"/>
              <a:buChar char="●"/>
            </a:pPr>
            <a:r>
              <a:rPr lang="en" sz="2800" dirty="0">
                <a:highlight>
                  <a:schemeClr val="lt1"/>
                </a:highlight>
                <a:ea typeface="Verdana"/>
                <a:cs typeface="Verdana"/>
                <a:sym typeface="Verdana"/>
              </a:rPr>
              <a:t>% of ….</a:t>
            </a:r>
            <a:endParaRPr sz="2800" dirty="0">
              <a:highlight>
                <a:schemeClr val="lt1"/>
              </a:highlight>
              <a:ea typeface="Verdana"/>
              <a:cs typeface="Verdana"/>
              <a:sym typeface="Verdana"/>
            </a:endParaRPr>
          </a:p>
        </p:txBody>
      </p:sp>
      <p:sp>
        <p:nvSpPr>
          <p:cNvPr id="6" name="Google Shape;261;p30">
            <a:extLst>
              <a:ext uri="{FF2B5EF4-FFF2-40B4-BE49-F238E27FC236}">
                <a16:creationId xmlns:a16="http://schemas.microsoft.com/office/drawing/2014/main" id="{FDEDD886-0054-7DED-0320-C727791B12F0}"/>
              </a:ext>
            </a:extLst>
          </p:cNvPr>
          <p:cNvSpPr txBox="1"/>
          <p:nvPr/>
        </p:nvSpPr>
        <p:spPr>
          <a:xfrm>
            <a:off x="4817532" y="2743207"/>
            <a:ext cx="7188200" cy="3714823"/>
          </a:xfrm>
          <a:prstGeom prst="rect">
            <a:avLst/>
          </a:prstGeom>
          <a:noFill/>
          <a:ln>
            <a:noFill/>
          </a:ln>
        </p:spPr>
        <p:txBody>
          <a:bodyPr spcFirstLastPara="1" wrap="square" lIns="121900" tIns="121900" rIns="121900" bIns="121900" anchor="t" anchorCtr="0">
            <a:spAutoFit/>
          </a:bodyPr>
          <a:lstStyle/>
          <a:p>
            <a:pPr>
              <a:lnSpc>
                <a:spcPct val="115000"/>
              </a:lnSpc>
            </a:pPr>
            <a:r>
              <a:rPr lang="en" sz="2800" b="1" i="1" dirty="0">
                <a:solidFill>
                  <a:schemeClr val="dk1"/>
                </a:solidFill>
                <a:ea typeface="Calibri"/>
                <a:cs typeface="Calibri"/>
                <a:sym typeface="Calibri"/>
              </a:rPr>
              <a:t>Qualitative </a:t>
            </a:r>
            <a:r>
              <a:rPr lang="en" sz="2800" b="1" dirty="0">
                <a:solidFill>
                  <a:schemeClr val="dk1"/>
                </a:solidFill>
                <a:ea typeface="Calibri"/>
                <a:cs typeface="Calibri"/>
                <a:sym typeface="Calibri"/>
              </a:rPr>
              <a:t>indicators</a:t>
            </a:r>
            <a:r>
              <a:rPr lang="en" sz="2800" b="1" i="1" dirty="0">
                <a:solidFill>
                  <a:schemeClr val="dk1"/>
                </a:solidFill>
                <a:ea typeface="Calibri"/>
                <a:cs typeface="Calibri"/>
                <a:sym typeface="Calibri"/>
              </a:rPr>
              <a:t> </a:t>
            </a:r>
            <a:br>
              <a:rPr lang="en" sz="2800" dirty="0">
                <a:highlight>
                  <a:schemeClr val="lt1"/>
                </a:highlight>
                <a:ea typeface="Verdana"/>
                <a:cs typeface="Verdana"/>
                <a:sym typeface="Verdana"/>
              </a:rPr>
            </a:br>
            <a:r>
              <a:rPr lang="en" sz="2800" dirty="0">
                <a:highlight>
                  <a:schemeClr val="lt1"/>
                </a:highlight>
                <a:ea typeface="Verdana"/>
                <a:cs typeface="Verdana"/>
                <a:sym typeface="Verdana"/>
              </a:rPr>
              <a:t>Measures opinions, attitudes, beliefs, or other traits. These may be less tangible. </a:t>
            </a:r>
            <a:endParaRPr sz="2800" dirty="0">
              <a:highlight>
                <a:schemeClr val="lt1"/>
              </a:highlight>
              <a:ea typeface="Verdana"/>
              <a:cs typeface="Verdana"/>
              <a:sym typeface="Verdana"/>
            </a:endParaRPr>
          </a:p>
          <a:p>
            <a:pPr marL="609585" indent="-423323">
              <a:lnSpc>
                <a:spcPct val="115000"/>
              </a:lnSpc>
              <a:buSzPts val="1400"/>
              <a:buFont typeface="Verdana"/>
              <a:buChar char="●"/>
            </a:pPr>
            <a:r>
              <a:rPr lang="en" sz="2800" dirty="0">
                <a:highlight>
                  <a:schemeClr val="lt1"/>
                </a:highlight>
                <a:ea typeface="Verdana"/>
                <a:cs typeface="Verdana"/>
                <a:sym typeface="Verdana"/>
              </a:rPr>
              <a:t>Satisfaction</a:t>
            </a:r>
            <a:endParaRPr sz="2800" dirty="0">
              <a:highlight>
                <a:schemeClr val="lt1"/>
              </a:highlight>
              <a:ea typeface="Verdana"/>
              <a:cs typeface="Verdana"/>
              <a:sym typeface="Verdana"/>
            </a:endParaRPr>
          </a:p>
          <a:p>
            <a:pPr marL="609585" indent="-423323">
              <a:lnSpc>
                <a:spcPct val="115000"/>
              </a:lnSpc>
              <a:buSzPts val="1400"/>
              <a:buFont typeface="Verdana"/>
              <a:buChar char="●"/>
            </a:pPr>
            <a:r>
              <a:rPr lang="en" sz="2800" dirty="0">
                <a:highlight>
                  <a:schemeClr val="lt1"/>
                </a:highlight>
                <a:ea typeface="Verdana"/>
                <a:cs typeface="Verdana"/>
                <a:sym typeface="Verdana"/>
              </a:rPr>
              <a:t>Opinion of a targeted beneficiary (favorable/unfavorable)</a:t>
            </a:r>
            <a:endParaRPr sz="2800" dirty="0">
              <a:highlight>
                <a:schemeClr val="lt1"/>
              </a:highlight>
              <a:ea typeface="Verdana"/>
              <a:cs typeface="Verdana"/>
              <a:sym typeface="Verdana"/>
            </a:endParaRPr>
          </a:p>
          <a:p>
            <a:pPr marL="609585" indent="-423323">
              <a:lnSpc>
                <a:spcPct val="115000"/>
              </a:lnSpc>
              <a:buSzPts val="1400"/>
              <a:buFont typeface="Verdana"/>
              <a:buChar char="●"/>
            </a:pPr>
            <a:r>
              <a:rPr lang="en" sz="2800" dirty="0">
                <a:highlight>
                  <a:schemeClr val="lt1"/>
                </a:highlight>
                <a:ea typeface="Verdana"/>
                <a:cs typeface="Verdana"/>
                <a:sym typeface="Verdana"/>
              </a:rPr>
              <a:t>Description of a scenario, context, or set of criteria</a:t>
            </a:r>
            <a:endParaRPr sz="2800" dirty="0">
              <a:highlight>
                <a:schemeClr val="lt1"/>
              </a:highlight>
              <a:ea typeface="Verdana"/>
              <a:cs typeface="Verdana"/>
              <a:sym typeface="Verdana"/>
            </a:endParaRPr>
          </a:p>
        </p:txBody>
      </p:sp>
    </p:spTree>
    <p:extLst>
      <p:ext uri="{BB962C8B-B14F-4D97-AF65-F5344CB8AC3E}">
        <p14:creationId xmlns:p14="http://schemas.microsoft.com/office/powerpoint/2010/main" val="2809361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FFB1-109A-49C2-08A1-B841D449DBD2}"/>
              </a:ext>
            </a:extLst>
          </p:cNvPr>
          <p:cNvSpPr>
            <a:spLocks noGrp="1"/>
          </p:cNvSpPr>
          <p:nvPr>
            <p:ph type="title"/>
          </p:nvPr>
        </p:nvSpPr>
        <p:spPr>
          <a:xfrm>
            <a:off x="216816" y="365125"/>
            <a:ext cx="11830640" cy="1325563"/>
          </a:xfrm>
        </p:spPr>
        <p:txBody>
          <a:bodyPr anchor="t">
            <a:normAutofit/>
          </a:bodyPr>
          <a:lstStyle/>
          <a:p>
            <a:r>
              <a:rPr lang="en-GB" sz="4000" dirty="0"/>
              <a:t>Five-step Process for Developing GT Change indicators</a:t>
            </a:r>
          </a:p>
        </p:txBody>
      </p:sp>
      <p:pic>
        <p:nvPicPr>
          <p:cNvPr id="7" name="Picture 6">
            <a:extLst>
              <a:ext uri="{FF2B5EF4-FFF2-40B4-BE49-F238E27FC236}">
                <a16:creationId xmlns:a16="http://schemas.microsoft.com/office/drawing/2014/main" id="{4B12DBB0-8EAB-2CE9-42E7-EAF9158C4E11}"/>
              </a:ext>
            </a:extLst>
          </p:cNvPr>
          <p:cNvPicPr>
            <a:picLocks noChangeAspect="1"/>
          </p:cNvPicPr>
          <p:nvPr/>
        </p:nvPicPr>
        <p:blipFill>
          <a:blip r:embed="rId2"/>
          <a:stretch>
            <a:fillRect/>
          </a:stretch>
        </p:blipFill>
        <p:spPr>
          <a:xfrm>
            <a:off x="475851" y="1690688"/>
            <a:ext cx="4768590" cy="4351338"/>
          </a:xfrm>
          <a:prstGeom prst="rect">
            <a:avLst/>
          </a:prstGeom>
          <a:noFill/>
        </p:spPr>
      </p:pic>
      <p:sp>
        <p:nvSpPr>
          <p:cNvPr id="3" name="Content Placeholder 2">
            <a:extLst>
              <a:ext uri="{FF2B5EF4-FFF2-40B4-BE49-F238E27FC236}">
                <a16:creationId xmlns:a16="http://schemas.microsoft.com/office/drawing/2014/main" id="{91538B23-9EE6-3869-F6E5-D49A0CE3792E}"/>
              </a:ext>
            </a:extLst>
          </p:cNvPr>
          <p:cNvSpPr>
            <a:spLocks noGrp="1"/>
          </p:cNvSpPr>
          <p:nvPr>
            <p:ph sz="half" idx="2"/>
          </p:nvPr>
        </p:nvSpPr>
        <p:spPr>
          <a:xfrm>
            <a:off x="5960533" y="1825625"/>
            <a:ext cx="5867400" cy="4216401"/>
          </a:xfrm>
        </p:spPr>
        <p:txBody>
          <a:bodyPr>
            <a:normAutofit/>
          </a:bodyPr>
          <a:lstStyle/>
          <a:p>
            <a:r>
              <a:rPr lang="en-GB" sz="2600" dirty="0"/>
              <a:t> </a:t>
            </a:r>
            <a:r>
              <a:rPr lang="en-GB" dirty="0"/>
              <a:t>Synthesizing a vision for change based on gender equality goals to set the direction for transformative action.</a:t>
            </a:r>
          </a:p>
          <a:p>
            <a:r>
              <a:rPr lang="en-GB" dirty="0"/>
              <a:t>Strategic focus on systemic barriers to give way for targeted strategies that address the root causes of gender disparities</a:t>
            </a:r>
          </a:p>
          <a:p>
            <a:r>
              <a:rPr lang="en-GB" dirty="0"/>
              <a:t>Identify agents of change and their influence in local context to ensure that the drive towards gender equality is grounded in reality</a:t>
            </a:r>
          </a:p>
        </p:txBody>
      </p:sp>
      <p:sp>
        <p:nvSpPr>
          <p:cNvPr id="5" name="TextBox 4">
            <a:extLst>
              <a:ext uri="{FF2B5EF4-FFF2-40B4-BE49-F238E27FC236}">
                <a16:creationId xmlns:a16="http://schemas.microsoft.com/office/drawing/2014/main" id="{FFE8DFCE-9F48-270C-DEFE-F82305D13865}"/>
              </a:ext>
            </a:extLst>
          </p:cNvPr>
          <p:cNvSpPr txBox="1"/>
          <p:nvPr/>
        </p:nvSpPr>
        <p:spPr>
          <a:xfrm>
            <a:off x="191417" y="6308209"/>
            <a:ext cx="3310467" cy="369332"/>
          </a:xfrm>
          <a:prstGeom prst="rect">
            <a:avLst/>
          </a:prstGeom>
          <a:noFill/>
        </p:spPr>
        <p:txBody>
          <a:bodyPr wrap="square">
            <a:spAutoFit/>
          </a:bodyPr>
          <a:lstStyle/>
          <a:p>
            <a:r>
              <a:rPr lang="en-GB" dirty="0"/>
              <a:t>(FAO, IFAD, WFP &amp; CGIAR GENDER, 2023)</a:t>
            </a:r>
            <a:endParaRPr lang="en-US" dirty="0"/>
          </a:p>
        </p:txBody>
      </p:sp>
    </p:spTree>
    <p:extLst>
      <p:ext uri="{BB962C8B-B14F-4D97-AF65-F5344CB8AC3E}">
        <p14:creationId xmlns:p14="http://schemas.microsoft.com/office/powerpoint/2010/main" val="3431416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BAA8-F61E-A0C9-EFAE-E178706D4DD8}"/>
              </a:ext>
            </a:extLst>
          </p:cNvPr>
          <p:cNvSpPr>
            <a:spLocks noGrp="1"/>
          </p:cNvSpPr>
          <p:nvPr>
            <p:ph type="title"/>
          </p:nvPr>
        </p:nvSpPr>
        <p:spPr>
          <a:xfrm>
            <a:off x="128538" y="255570"/>
            <a:ext cx="10982326" cy="850933"/>
          </a:xfrm>
        </p:spPr>
        <p:txBody>
          <a:bodyPr anchor="t">
            <a:normAutofit/>
          </a:bodyPr>
          <a:lstStyle/>
          <a:p>
            <a:r>
              <a:rPr lang="en-GB" sz="4000" dirty="0"/>
              <a:t>Measuring Progress Towards Gender Equality</a:t>
            </a:r>
          </a:p>
        </p:txBody>
      </p:sp>
      <p:sp>
        <p:nvSpPr>
          <p:cNvPr id="12" name="Content Placeholder 2">
            <a:extLst>
              <a:ext uri="{FF2B5EF4-FFF2-40B4-BE49-F238E27FC236}">
                <a16:creationId xmlns:a16="http://schemas.microsoft.com/office/drawing/2014/main" id="{40218664-3A43-FC3E-7677-EBD36787B53C}"/>
              </a:ext>
            </a:extLst>
          </p:cNvPr>
          <p:cNvSpPr>
            <a:spLocks noGrp="1"/>
          </p:cNvSpPr>
          <p:nvPr>
            <p:ph sz="half" idx="1"/>
          </p:nvPr>
        </p:nvSpPr>
        <p:spPr>
          <a:xfrm>
            <a:off x="180925" y="1303867"/>
            <a:ext cx="5438776" cy="4873096"/>
          </a:xfrm>
        </p:spPr>
        <p:txBody>
          <a:bodyPr/>
          <a:lstStyle/>
          <a:p>
            <a:r>
              <a:rPr lang="en-GB" dirty="0"/>
              <a:t>Gender transformative change as a process that encompasses a) agency, b) power relations, and c) social institutions (formal and informal)</a:t>
            </a:r>
          </a:p>
          <a:p>
            <a:r>
              <a:rPr lang="en-GB" dirty="0"/>
              <a:t>Spheres of influence where gender transformative change can be measured at a) individual level, b) household level, c)community level, d) organizational level,  and e) macro-level</a:t>
            </a:r>
          </a:p>
          <a:p>
            <a:pPr marL="0" indent="0">
              <a:buNone/>
            </a:pPr>
            <a:r>
              <a:rPr lang="en-GB" dirty="0"/>
              <a:t> (FAO, IFAD, WFP &amp; CGIAR GENDER, 2023)</a:t>
            </a:r>
            <a:endParaRPr lang="en-US" dirty="0"/>
          </a:p>
        </p:txBody>
      </p:sp>
      <p:pic>
        <p:nvPicPr>
          <p:cNvPr id="5" name="Content Placeholder 4" descr="A diagram of a company&#10;&#10;Description automatically generated">
            <a:extLst>
              <a:ext uri="{FF2B5EF4-FFF2-40B4-BE49-F238E27FC236}">
                <a16:creationId xmlns:a16="http://schemas.microsoft.com/office/drawing/2014/main" id="{976F8B39-ECCB-BB0C-95DB-676EF2B91CEF}"/>
              </a:ext>
            </a:extLst>
          </p:cNvPr>
          <p:cNvPicPr>
            <a:picLocks noGrp="1" noChangeAspect="1"/>
          </p:cNvPicPr>
          <p:nvPr>
            <p:ph sz="half" idx="2"/>
          </p:nvPr>
        </p:nvPicPr>
        <p:blipFill>
          <a:blip r:embed="rId2"/>
          <a:stretch>
            <a:fillRect/>
          </a:stretch>
        </p:blipFill>
        <p:spPr>
          <a:xfrm>
            <a:off x="6253157" y="1419225"/>
            <a:ext cx="5246169" cy="4351338"/>
          </a:xfrm>
          <a:noFill/>
        </p:spPr>
      </p:pic>
      <p:sp>
        <p:nvSpPr>
          <p:cNvPr id="3" name="TextBox 2">
            <a:extLst>
              <a:ext uri="{FF2B5EF4-FFF2-40B4-BE49-F238E27FC236}">
                <a16:creationId xmlns:a16="http://schemas.microsoft.com/office/drawing/2014/main" id="{D6A6A675-D0BB-739E-2B24-E1B3440D3F3C}"/>
              </a:ext>
            </a:extLst>
          </p:cNvPr>
          <p:cNvSpPr txBox="1"/>
          <p:nvPr/>
        </p:nvSpPr>
        <p:spPr>
          <a:xfrm>
            <a:off x="8881533" y="5807631"/>
            <a:ext cx="3310467" cy="369332"/>
          </a:xfrm>
          <a:prstGeom prst="rect">
            <a:avLst/>
          </a:prstGeom>
          <a:noFill/>
        </p:spPr>
        <p:txBody>
          <a:bodyPr wrap="square">
            <a:spAutoFit/>
          </a:bodyPr>
          <a:lstStyle/>
          <a:p>
            <a:r>
              <a:rPr lang="en-GB" dirty="0"/>
              <a:t>(FAO, IFAD, WFP &amp; CGIAR GENDER, 2023)</a:t>
            </a:r>
            <a:endParaRPr lang="en-US" dirty="0"/>
          </a:p>
        </p:txBody>
      </p:sp>
    </p:spTree>
    <p:extLst>
      <p:ext uri="{BB962C8B-B14F-4D97-AF65-F5344CB8AC3E}">
        <p14:creationId xmlns:p14="http://schemas.microsoft.com/office/powerpoint/2010/main" val="481496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2422FB-4FD1-744B-F684-C41B3D76CB0E}"/>
              </a:ext>
            </a:extLst>
          </p:cNvPr>
          <p:cNvSpPr>
            <a:spLocks noGrp="1"/>
          </p:cNvSpPr>
          <p:nvPr>
            <p:ph sz="half" idx="2"/>
          </p:nvPr>
        </p:nvSpPr>
        <p:spPr>
          <a:xfrm>
            <a:off x="6172200" y="1825625"/>
            <a:ext cx="5391150" cy="4351338"/>
          </a:xfrm>
        </p:spPr>
        <p:txBody>
          <a:bodyPr>
            <a:normAutofit/>
          </a:bodyPr>
          <a:lstStyle/>
          <a:p>
            <a:pPr marL="0" indent="0">
              <a:buNone/>
            </a:pPr>
            <a:r>
              <a:rPr lang="en-GB" dirty="0"/>
              <a:t> </a:t>
            </a:r>
          </a:p>
        </p:txBody>
      </p:sp>
      <p:pic>
        <p:nvPicPr>
          <p:cNvPr id="4" name="Picture 3">
            <a:extLst>
              <a:ext uri="{FF2B5EF4-FFF2-40B4-BE49-F238E27FC236}">
                <a16:creationId xmlns:a16="http://schemas.microsoft.com/office/drawing/2014/main" id="{FD479826-9F22-D3D4-C5B5-E0595017D40E}"/>
              </a:ext>
            </a:extLst>
          </p:cNvPr>
          <p:cNvPicPr>
            <a:picLocks noChangeAspect="1"/>
          </p:cNvPicPr>
          <p:nvPr/>
        </p:nvPicPr>
        <p:blipFill>
          <a:blip r:embed="rId2"/>
          <a:stretch>
            <a:fillRect/>
          </a:stretch>
        </p:blipFill>
        <p:spPr>
          <a:xfrm>
            <a:off x="1954443" y="115173"/>
            <a:ext cx="9830806" cy="6581179"/>
          </a:xfrm>
          <a:prstGeom prst="rect">
            <a:avLst/>
          </a:prstGeom>
        </p:spPr>
      </p:pic>
      <p:sp>
        <p:nvSpPr>
          <p:cNvPr id="7" name="TextBox 6">
            <a:extLst>
              <a:ext uri="{FF2B5EF4-FFF2-40B4-BE49-F238E27FC236}">
                <a16:creationId xmlns:a16="http://schemas.microsoft.com/office/drawing/2014/main" id="{8325B03B-CE24-88B7-DB21-70AEA049CF00}"/>
              </a:ext>
            </a:extLst>
          </p:cNvPr>
          <p:cNvSpPr txBox="1"/>
          <p:nvPr/>
        </p:nvSpPr>
        <p:spPr>
          <a:xfrm>
            <a:off x="9245600" y="6373044"/>
            <a:ext cx="2946400" cy="307777"/>
          </a:xfrm>
          <a:prstGeom prst="rect">
            <a:avLst/>
          </a:prstGeom>
          <a:noFill/>
        </p:spPr>
        <p:txBody>
          <a:bodyPr wrap="square">
            <a:spAutoFit/>
          </a:bodyPr>
          <a:lstStyle/>
          <a:p>
            <a:r>
              <a:rPr lang="en-GB" sz="1400" dirty="0"/>
              <a:t>(FAO, IFAD, WFP &amp; CGIAR GENDER, 2023)</a:t>
            </a:r>
            <a:endParaRPr lang="en-US" sz="1400" dirty="0"/>
          </a:p>
        </p:txBody>
      </p:sp>
      <p:sp>
        <p:nvSpPr>
          <p:cNvPr id="9" name="TextBox 8">
            <a:extLst>
              <a:ext uri="{FF2B5EF4-FFF2-40B4-BE49-F238E27FC236}">
                <a16:creationId xmlns:a16="http://schemas.microsoft.com/office/drawing/2014/main" id="{734BF8FC-2560-E4A1-4C89-AB745C96FDAD}"/>
              </a:ext>
            </a:extLst>
          </p:cNvPr>
          <p:cNvSpPr txBox="1"/>
          <p:nvPr/>
        </p:nvSpPr>
        <p:spPr>
          <a:xfrm>
            <a:off x="0" y="0"/>
            <a:ext cx="2338156" cy="584775"/>
          </a:xfrm>
          <a:prstGeom prst="rect">
            <a:avLst/>
          </a:prstGeom>
          <a:noFill/>
        </p:spPr>
        <p:txBody>
          <a:bodyPr wrap="square">
            <a:spAutoFit/>
          </a:bodyPr>
          <a:lstStyle/>
          <a:p>
            <a:r>
              <a:rPr lang="en-GB" sz="3200" b="1" dirty="0">
                <a:solidFill>
                  <a:srgbClr val="002060"/>
                </a:solidFill>
              </a:rPr>
              <a:t>Framework</a:t>
            </a:r>
            <a:endParaRPr lang="en-US" sz="3200" b="1" dirty="0">
              <a:solidFill>
                <a:srgbClr val="002060"/>
              </a:solidFill>
            </a:endParaRPr>
          </a:p>
        </p:txBody>
      </p:sp>
    </p:spTree>
    <p:extLst>
      <p:ext uri="{BB962C8B-B14F-4D97-AF65-F5344CB8AC3E}">
        <p14:creationId xmlns:p14="http://schemas.microsoft.com/office/powerpoint/2010/main" val="1939485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BFD9-E8B9-D0C2-CC87-5463D15E3625}"/>
              </a:ext>
            </a:extLst>
          </p:cNvPr>
          <p:cNvSpPr>
            <a:spLocks noGrp="1"/>
          </p:cNvSpPr>
          <p:nvPr>
            <p:ph type="title"/>
          </p:nvPr>
        </p:nvSpPr>
        <p:spPr>
          <a:xfrm>
            <a:off x="109319" y="-64318"/>
            <a:ext cx="10982326" cy="662397"/>
          </a:xfrm>
        </p:spPr>
        <p:txBody>
          <a:bodyPr>
            <a:normAutofit/>
          </a:bodyPr>
          <a:lstStyle/>
          <a:p>
            <a:r>
              <a:rPr lang="en-GB" sz="4000" dirty="0"/>
              <a:t>Example Case 1</a:t>
            </a:r>
          </a:p>
        </p:txBody>
      </p:sp>
      <p:sp>
        <p:nvSpPr>
          <p:cNvPr id="4" name="Content Placeholder 3">
            <a:extLst>
              <a:ext uri="{FF2B5EF4-FFF2-40B4-BE49-F238E27FC236}">
                <a16:creationId xmlns:a16="http://schemas.microsoft.com/office/drawing/2014/main" id="{7F98109A-FDBE-FFC0-2DCC-67B86DAC558A}"/>
              </a:ext>
            </a:extLst>
          </p:cNvPr>
          <p:cNvSpPr>
            <a:spLocks noGrp="1"/>
          </p:cNvSpPr>
          <p:nvPr>
            <p:ph sz="half" idx="2"/>
          </p:nvPr>
        </p:nvSpPr>
        <p:spPr>
          <a:xfrm>
            <a:off x="0" y="598079"/>
            <a:ext cx="11835402" cy="5330945"/>
          </a:xfrm>
        </p:spPr>
        <p:txBody>
          <a:bodyPr>
            <a:normAutofit fontScale="85000" lnSpcReduction="20000"/>
          </a:bodyPr>
          <a:lstStyle/>
          <a:p>
            <a:pPr marL="0" indent="0">
              <a:lnSpc>
                <a:spcPct val="120000"/>
              </a:lnSpc>
              <a:buNone/>
            </a:pPr>
            <a:r>
              <a:rPr lang="en-GB" sz="3300" dirty="0">
                <a:hlinkClick r:id="rId2"/>
              </a:rPr>
              <a:t>CARE International’s EKATA (Empowerment through Knowledge and Transformative Action) in Burundi (since 2016) - focused on (CGIAR GENDER PLATFORM, 2021):</a:t>
            </a:r>
            <a:r>
              <a:rPr lang="en-GB" sz="3300" dirty="0"/>
              <a:t> </a:t>
            </a:r>
          </a:p>
          <a:p>
            <a:r>
              <a:rPr lang="en-GB" sz="3300" dirty="0"/>
              <a:t>Building women’s skills in negotiation, leadership, conflict management, and working together for change.</a:t>
            </a:r>
          </a:p>
          <a:p>
            <a:r>
              <a:rPr lang="en-GB" sz="3300" dirty="0"/>
              <a:t>Challenging norms by bringing men and leaders together to discuss changing norms that lead to inequality and violence.</a:t>
            </a:r>
          </a:p>
          <a:p>
            <a:r>
              <a:rPr lang="en-GB" sz="3300" dirty="0"/>
              <a:t>Challenging discriminatory beliefs and social norms through reflection, community dialogue, and collective action.</a:t>
            </a:r>
          </a:p>
          <a:p>
            <a:r>
              <a:rPr lang="en-GB" sz="2900" dirty="0"/>
              <a:t>Transformation indicators measured:</a:t>
            </a:r>
          </a:p>
          <a:p>
            <a:pPr marL="914400" lvl="2" indent="0">
              <a:buNone/>
            </a:pPr>
            <a:r>
              <a:rPr lang="en-GB" sz="2900" dirty="0">
                <a:sym typeface="Wingdings" panose="05000000000000000000" pitchFamily="2" charset="2"/>
              </a:rPr>
              <a:t></a:t>
            </a:r>
            <a:r>
              <a:rPr lang="en-GB" sz="2900" dirty="0"/>
              <a:t>Adoption rates of improved technologies</a:t>
            </a:r>
          </a:p>
          <a:p>
            <a:pPr marL="914400" lvl="2" indent="0">
              <a:buNone/>
            </a:pPr>
            <a:r>
              <a:rPr lang="en-GB" sz="2900" dirty="0">
                <a:sym typeface="Wingdings" panose="05000000000000000000" pitchFamily="2" charset="2"/>
              </a:rPr>
              <a:t></a:t>
            </a:r>
            <a:r>
              <a:rPr lang="en-GB" sz="2900" dirty="0"/>
              <a:t>Productivity</a:t>
            </a:r>
          </a:p>
          <a:p>
            <a:pPr marL="914400" lvl="2" indent="0">
              <a:buNone/>
            </a:pPr>
            <a:r>
              <a:rPr lang="en-GB" sz="2900" dirty="0">
                <a:sym typeface="Wingdings" panose="05000000000000000000" pitchFamily="2" charset="2"/>
              </a:rPr>
              <a:t> </a:t>
            </a:r>
            <a:r>
              <a:rPr lang="en-GB" sz="2900" dirty="0"/>
              <a:t>Dietary diversity for women</a:t>
            </a:r>
          </a:p>
          <a:p>
            <a:pPr marL="914400" lvl="2" indent="0">
              <a:buNone/>
            </a:pPr>
            <a:r>
              <a:rPr lang="en-GB" sz="2900" dirty="0">
                <a:sym typeface="Wingdings" panose="05000000000000000000" pitchFamily="2" charset="2"/>
              </a:rPr>
              <a:t> </a:t>
            </a:r>
            <a:r>
              <a:rPr lang="en-GB" sz="2900" dirty="0"/>
              <a:t>Income/wealth</a:t>
            </a:r>
          </a:p>
          <a:p>
            <a:pPr marL="914400" lvl="2" indent="0">
              <a:buNone/>
            </a:pPr>
            <a:r>
              <a:rPr lang="en-GB" sz="2900" dirty="0">
                <a:sym typeface="Wingdings" panose="05000000000000000000" pitchFamily="2" charset="2"/>
              </a:rPr>
              <a:t> </a:t>
            </a:r>
            <a:r>
              <a:rPr lang="en-GB" sz="2900" dirty="0"/>
              <a:t>Women's empowerment</a:t>
            </a:r>
          </a:p>
        </p:txBody>
      </p:sp>
      <p:sp>
        <p:nvSpPr>
          <p:cNvPr id="5" name="TextBox 4">
            <a:extLst>
              <a:ext uri="{FF2B5EF4-FFF2-40B4-BE49-F238E27FC236}">
                <a16:creationId xmlns:a16="http://schemas.microsoft.com/office/drawing/2014/main" id="{7454624A-168E-F7D2-4D46-95C204F3FC2C}"/>
              </a:ext>
            </a:extLst>
          </p:cNvPr>
          <p:cNvSpPr txBox="1"/>
          <p:nvPr/>
        </p:nvSpPr>
        <p:spPr>
          <a:xfrm>
            <a:off x="109319" y="6068201"/>
            <a:ext cx="7451414" cy="523220"/>
          </a:xfrm>
          <a:prstGeom prst="rect">
            <a:avLst/>
          </a:prstGeom>
          <a:noFill/>
        </p:spPr>
        <p:txBody>
          <a:bodyPr wrap="square">
            <a:spAutoFit/>
          </a:bodyPr>
          <a:lstStyle/>
          <a:p>
            <a:r>
              <a:rPr lang="en-US" sz="2800" b="1" dirty="0"/>
              <a:t>Question: Do we have experiences from the room? </a:t>
            </a:r>
          </a:p>
        </p:txBody>
      </p:sp>
    </p:spTree>
    <p:extLst>
      <p:ext uri="{BB962C8B-B14F-4D97-AF65-F5344CB8AC3E}">
        <p14:creationId xmlns:p14="http://schemas.microsoft.com/office/powerpoint/2010/main" val="1477387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859D6-2B3F-D607-DB9F-AD8F70650492}"/>
              </a:ext>
            </a:extLst>
          </p:cNvPr>
          <p:cNvSpPr>
            <a:spLocks noGrp="1"/>
          </p:cNvSpPr>
          <p:nvPr>
            <p:ph type="title"/>
          </p:nvPr>
        </p:nvSpPr>
        <p:spPr>
          <a:xfrm>
            <a:off x="411342" y="335698"/>
            <a:ext cx="10982326" cy="690677"/>
          </a:xfrm>
        </p:spPr>
        <p:txBody>
          <a:bodyPr>
            <a:noAutofit/>
          </a:bodyPr>
          <a:lstStyle/>
          <a:p>
            <a:r>
              <a:rPr lang="en-GB" sz="4000" b="1"/>
              <a:t>Highlight</a:t>
            </a:r>
            <a:r>
              <a:rPr lang="en-GB" sz="4000" b="1" dirty="0"/>
              <a:t>:</a:t>
            </a:r>
            <a:br>
              <a:rPr lang="en-GB" sz="4000" b="1" dirty="0"/>
            </a:br>
            <a:endParaRPr lang="en-GB" sz="4000" b="1" dirty="0"/>
          </a:p>
        </p:txBody>
      </p:sp>
      <p:sp>
        <p:nvSpPr>
          <p:cNvPr id="4" name="Content Placeholder 3">
            <a:extLst>
              <a:ext uri="{FF2B5EF4-FFF2-40B4-BE49-F238E27FC236}">
                <a16:creationId xmlns:a16="http://schemas.microsoft.com/office/drawing/2014/main" id="{B467B81B-0652-F45D-A8F5-7A2FB03551FC}"/>
              </a:ext>
            </a:extLst>
          </p:cNvPr>
          <p:cNvSpPr>
            <a:spLocks noGrp="1"/>
          </p:cNvSpPr>
          <p:nvPr>
            <p:ph sz="half" idx="2"/>
          </p:nvPr>
        </p:nvSpPr>
        <p:spPr>
          <a:xfrm>
            <a:off x="411342" y="1143000"/>
            <a:ext cx="11152008" cy="5033963"/>
          </a:xfrm>
        </p:spPr>
        <p:txBody>
          <a:bodyPr>
            <a:normAutofit/>
          </a:bodyPr>
          <a:lstStyle/>
          <a:p>
            <a:r>
              <a:rPr lang="en-GB" dirty="0"/>
              <a:t>Integrate gender-transformative indicators across all agricultural programs.</a:t>
            </a:r>
          </a:p>
          <a:p>
            <a:r>
              <a:rPr lang="en-GB" dirty="0"/>
              <a:t>Actively involve local communities in developing and implementing agricultural policies and programs.</a:t>
            </a:r>
          </a:p>
          <a:p>
            <a:r>
              <a:rPr lang="en-GB" dirty="0"/>
              <a:t>Establish robust frameworks </a:t>
            </a:r>
            <a:r>
              <a:rPr lang="en-US" dirty="0"/>
              <a:t>to assess the effectiveness of gender-transformative strategies continually</a:t>
            </a:r>
            <a:r>
              <a:rPr lang="en-GB" dirty="0"/>
              <a:t>.</a:t>
            </a:r>
          </a:p>
          <a:p>
            <a:r>
              <a:rPr lang="en-GB" dirty="0"/>
              <a:t>Encourage partnerships between governments, NGOs, and community leaders to amplify the impact of these initiatives.</a:t>
            </a:r>
          </a:p>
          <a:p>
            <a:pPr marL="0" indent="0">
              <a:buNone/>
            </a:pPr>
            <a:r>
              <a:rPr lang="en-US" sz="3500" b="1" dirty="0"/>
              <a:t>Is there a need or want for a peer-help group on GTA indicators and monitoring? to assess the effectiveness of gender-transformative strategies continually</a:t>
            </a:r>
            <a:endParaRPr lang="en-GB" sz="3500" b="1" dirty="0"/>
          </a:p>
        </p:txBody>
      </p:sp>
    </p:spTree>
    <p:extLst>
      <p:ext uri="{BB962C8B-B14F-4D97-AF65-F5344CB8AC3E}">
        <p14:creationId xmlns:p14="http://schemas.microsoft.com/office/powerpoint/2010/main" val="510321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BEB2-1508-79FA-5275-5E9A3FF43759}"/>
              </a:ext>
            </a:extLst>
          </p:cNvPr>
          <p:cNvSpPr>
            <a:spLocks noGrp="1"/>
          </p:cNvSpPr>
          <p:nvPr>
            <p:ph type="title"/>
          </p:nvPr>
        </p:nvSpPr>
        <p:spPr>
          <a:xfrm>
            <a:off x="420768" y="138883"/>
            <a:ext cx="10982326" cy="841506"/>
          </a:xfrm>
        </p:spPr>
        <p:txBody>
          <a:bodyPr>
            <a:normAutofit/>
          </a:bodyPr>
          <a:lstStyle/>
          <a:p>
            <a:r>
              <a:rPr lang="en-GB" sz="4000" dirty="0"/>
              <a:t>Example Case 2 </a:t>
            </a:r>
          </a:p>
        </p:txBody>
      </p:sp>
      <p:sp>
        <p:nvSpPr>
          <p:cNvPr id="3" name="Content Placeholder 2">
            <a:extLst>
              <a:ext uri="{FF2B5EF4-FFF2-40B4-BE49-F238E27FC236}">
                <a16:creationId xmlns:a16="http://schemas.microsoft.com/office/drawing/2014/main" id="{6134DB29-F10A-3AA7-6E6B-438B03562049}"/>
              </a:ext>
            </a:extLst>
          </p:cNvPr>
          <p:cNvSpPr>
            <a:spLocks noGrp="1"/>
          </p:cNvSpPr>
          <p:nvPr>
            <p:ph sz="half" idx="1"/>
          </p:nvPr>
        </p:nvSpPr>
        <p:spPr>
          <a:xfrm>
            <a:off x="420768" y="882944"/>
            <a:ext cx="10982326" cy="5489575"/>
          </a:xfrm>
        </p:spPr>
        <p:txBody>
          <a:bodyPr>
            <a:normAutofit/>
          </a:bodyPr>
          <a:lstStyle/>
          <a:p>
            <a:pPr marL="0" indent="0">
              <a:buNone/>
            </a:pPr>
            <a:r>
              <a:rPr lang="en-GB" dirty="0">
                <a:hlinkClick r:id="rId2"/>
              </a:rPr>
              <a:t>Nepal’s Government Community Animal Health Worker (CAHW) vocational training to individuals in such communities</a:t>
            </a:r>
            <a:r>
              <a:rPr lang="en-GB" dirty="0"/>
              <a:t> provided:</a:t>
            </a:r>
          </a:p>
          <a:p>
            <a:r>
              <a:rPr lang="en-GB" dirty="0"/>
              <a:t>Access to training and job opportunities to rural women that are of a non-manual nature.</a:t>
            </a:r>
          </a:p>
          <a:p>
            <a:r>
              <a:rPr lang="en-GB" dirty="0"/>
              <a:t>Enable educated rural individuals to work in a less-labour intensive job within their village.</a:t>
            </a:r>
          </a:p>
          <a:p>
            <a:r>
              <a:rPr lang="en-GB" dirty="0"/>
              <a:t>Enable educated rural individuals to support their community in managing livestock</a:t>
            </a:r>
          </a:p>
          <a:p>
            <a:r>
              <a:rPr lang="en-GB" dirty="0"/>
              <a:t>Stepping stone for other work opportunities in agriculture.</a:t>
            </a:r>
          </a:p>
          <a:p>
            <a:r>
              <a:rPr lang="en-GB" dirty="0"/>
              <a:t>Indicators used:</a:t>
            </a:r>
          </a:p>
          <a:p>
            <a:pPr marL="0" indent="0">
              <a:buNone/>
            </a:pPr>
            <a:r>
              <a:rPr lang="en-GB" dirty="0">
                <a:sym typeface="Wingdings" panose="05000000000000000000" pitchFamily="2" charset="2"/>
              </a:rPr>
              <a:t>		 Gender attitudes</a:t>
            </a:r>
          </a:p>
          <a:p>
            <a:pPr marL="0" indent="0">
              <a:buNone/>
            </a:pPr>
            <a:r>
              <a:rPr lang="en-GB" dirty="0">
                <a:sym typeface="Wingdings" panose="05000000000000000000" pitchFamily="2" charset="2"/>
              </a:rPr>
              <a:t>		 </a:t>
            </a:r>
            <a:r>
              <a:rPr lang="en-GB" dirty="0" err="1">
                <a:sym typeface="Wingdings" panose="05000000000000000000" pitchFamily="2" charset="2"/>
              </a:rPr>
              <a:t>Behavioral</a:t>
            </a:r>
            <a:r>
              <a:rPr lang="en-GB" dirty="0">
                <a:sym typeface="Wingdings" panose="05000000000000000000" pitchFamily="2" charset="2"/>
              </a:rPr>
              <a:t> orientation of young women in the household</a:t>
            </a:r>
            <a:endParaRPr lang="en-GB" dirty="0"/>
          </a:p>
        </p:txBody>
      </p:sp>
    </p:spTree>
    <p:extLst>
      <p:ext uri="{BB962C8B-B14F-4D97-AF65-F5344CB8AC3E}">
        <p14:creationId xmlns:p14="http://schemas.microsoft.com/office/powerpoint/2010/main" val="730845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9D5F1-B0C8-CB97-F8A8-B2AF067FB386}"/>
              </a:ext>
            </a:extLst>
          </p:cNvPr>
          <p:cNvSpPr>
            <a:spLocks noGrp="1"/>
          </p:cNvSpPr>
          <p:nvPr>
            <p:ph idx="1"/>
          </p:nvPr>
        </p:nvSpPr>
        <p:spPr>
          <a:xfrm>
            <a:off x="2379849" y="2562225"/>
            <a:ext cx="5984222" cy="866775"/>
          </a:xfrm>
        </p:spPr>
        <p:txBody>
          <a:bodyPr>
            <a:noAutofit/>
          </a:bodyPr>
          <a:lstStyle/>
          <a:p>
            <a:pPr marL="0" indent="0">
              <a:buNone/>
            </a:pPr>
            <a:r>
              <a:rPr lang="en-US" sz="3000" b="0" i="0" dirty="0">
                <a:solidFill>
                  <a:srgbClr val="222222"/>
                </a:solidFill>
                <a:effectLst/>
                <a:latin typeface="+mj-lt"/>
              </a:rPr>
              <a:t>Questions and answers – 5mins</a:t>
            </a:r>
            <a:endParaRPr lang="en-KE" sz="3000" dirty="0">
              <a:latin typeface="+mj-lt"/>
            </a:endParaRPr>
          </a:p>
        </p:txBody>
      </p:sp>
    </p:spTree>
    <p:extLst>
      <p:ext uri="{BB962C8B-B14F-4D97-AF65-F5344CB8AC3E}">
        <p14:creationId xmlns:p14="http://schemas.microsoft.com/office/powerpoint/2010/main" val="2899378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9D5F1-B0C8-CB97-F8A8-B2AF067FB386}"/>
              </a:ext>
            </a:extLst>
          </p:cNvPr>
          <p:cNvSpPr>
            <a:spLocks noGrp="1"/>
          </p:cNvSpPr>
          <p:nvPr>
            <p:ph idx="1"/>
          </p:nvPr>
        </p:nvSpPr>
        <p:spPr>
          <a:xfrm>
            <a:off x="1773237" y="2782358"/>
            <a:ext cx="8772245" cy="866775"/>
          </a:xfrm>
        </p:spPr>
        <p:txBody>
          <a:bodyPr>
            <a:noAutofit/>
          </a:bodyPr>
          <a:lstStyle/>
          <a:p>
            <a:pPr marL="0" indent="0">
              <a:buNone/>
            </a:pPr>
            <a:r>
              <a:rPr lang="en-US" sz="3000" b="0" i="0" dirty="0">
                <a:solidFill>
                  <a:srgbClr val="222222"/>
                </a:solidFill>
                <a:effectLst/>
                <a:latin typeface="+mj-lt"/>
              </a:rPr>
              <a:t>How to develop inclusive gender communication</a:t>
            </a:r>
          </a:p>
        </p:txBody>
      </p:sp>
    </p:spTree>
    <p:extLst>
      <p:ext uri="{BB962C8B-B14F-4D97-AF65-F5344CB8AC3E}">
        <p14:creationId xmlns:p14="http://schemas.microsoft.com/office/powerpoint/2010/main" val="2915004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304801" y="103079"/>
            <a:ext cx="9166130" cy="766572"/>
          </a:xfrm>
        </p:spPr>
        <p:txBody>
          <a:bodyPr>
            <a:noAutofit/>
          </a:bodyPr>
          <a:lstStyle/>
          <a:p>
            <a:r>
              <a:rPr lang="fr-CA" sz="4400" dirty="0"/>
              <a:t>The long road to </a:t>
            </a:r>
            <a:r>
              <a:rPr lang="fr-CA" sz="4400" dirty="0" err="1"/>
              <a:t>gender</a:t>
            </a:r>
            <a:r>
              <a:rPr lang="fr-CA" sz="4400" dirty="0"/>
              <a:t> </a:t>
            </a:r>
            <a:r>
              <a:rPr lang="fr-CA" sz="4400" dirty="0" err="1"/>
              <a:t>equality</a:t>
            </a:r>
            <a:r>
              <a:rPr lang="fr-CA" sz="4400" dirty="0"/>
              <a:t>…</a:t>
            </a:r>
            <a:endParaRPr lang="en-US" sz="4400" dirty="0"/>
          </a:p>
        </p:txBody>
      </p:sp>
      <p:sp>
        <p:nvSpPr>
          <p:cNvPr id="5" name="Content Placeholder 4">
            <a:extLst>
              <a:ext uri="{FF2B5EF4-FFF2-40B4-BE49-F238E27FC236}">
                <a16:creationId xmlns:a16="http://schemas.microsoft.com/office/drawing/2014/main" id="{F2FD7F3A-7E74-D710-25B3-E94473930118}"/>
              </a:ext>
            </a:extLst>
          </p:cNvPr>
          <p:cNvSpPr>
            <a:spLocks noGrp="1"/>
          </p:cNvSpPr>
          <p:nvPr>
            <p:ph idx="1"/>
          </p:nvPr>
        </p:nvSpPr>
        <p:spPr>
          <a:xfrm>
            <a:off x="304800" y="1214173"/>
            <a:ext cx="6592662" cy="1097227"/>
          </a:xfrm>
        </p:spPr>
        <p:txBody>
          <a:bodyPr/>
          <a:lstStyle/>
          <a:p>
            <a:pPr>
              <a:buFont typeface="Wingdings" panose="05000000000000000000" pitchFamily="2" charset="2"/>
              <a:buChar char="§"/>
            </a:pPr>
            <a:r>
              <a:rPr lang="fr-CA" dirty="0"/>
              <a:t>On </a:t>
            </a:r>
            <a:r>
              <a:rPr lang="fr-CA" dirty="0" err="1"/>
              <a:t>current</a:t>
            </a:r>
            <a:r>
              <a:rPr lang="fr-CA" dirty="0"/>
              <a:t> </a:t>
            </a:r>
            <a:r>
              <a:rPr lang="fr-CA" dirty="0" err="1"/>
              <a:t>path</a:t>
            </a:r>
            <a:r>
              <a:rPr lang="fr-CA" dirty="0"/>
              <a:t> to </a:t>
            </a:r>
            <a:r>
              <a:rPr lang="fr-CA" dirty="0" err="1"/>
              <a:t>progress</a:t>
            </a:r>
            <a:r>
              <a:rPr lang="fr-CA" dirty="0"/>
              <a:t>, 300 </a:t>
            </a:r>
            <a:r>
              <a:rPr lang="fr-CA" dirty="0" err="1"/>
              <a:t>years</a:t>
            </a:r>
            <a:r>
              <a:rPr lang="fr-CA" dirty="0"/>
              <a:t> </a:t>
            </a:r>
            <a:r>
              <a:rPr lang="fr-CA" dirty="0" err="1"/>
              <a:t>away</a:t>
            </a:r>
            <a:r>
              <a:rPr lang="fr-CA" dirty="0"/>
              <a:t> </a:t>
            </a:r>
            <a:r>
              <a:rPr lang="fr-CA" dirty="0" err="1"/>
              <a:t>from</a:t>
            </a:r>
            <a:r>
              <a:rPr lang="fr-CA" dirty="0"/>
              <a:t> </a:t>
            </a:r>
            <a:r>
              <a:rPr lang="fr-CA" dirty="0" err="1"/>
              <a:t>gender</a:t>
            </a:r>
            <a:r>
              <a:rPr lang="fr-CA" dirty="0"/>
              <a:t> </a:t>
            </a:r>
            <a:r>
              <a:rPr lang="fr-CA" dirty="0" err="1"/>
              <a:t>equality</a:t>
            </a:r>
            <a:endParaRPr lang="en-US" dirty="0"/>
          </a:p>
        </p:txBody>
      </p:sp>
      <p:pic>
        <p:nvPicPr>
          <p:cNvPr id="3" name="Picture 2">
            <a:extLst>
              <a:ext uri="{FF2B5EF4-FFF2-40B4-BE49-F238E27FC236}">
                <a16:creationId xmlns:a16="http://schemas.microsoft.com/office/drawing/2014/main" id="{AD5F7A45-E458-04F1-DF83-9079EA3D9830}"/>
              </a:ext>
            </a:extLst>
          </p:cNvPr>
          <p:cNvPicPr>
            <a:picLocks noChangeAspect="1"/>
          </p:cNvPicPr>
          <p:nvPr/>
        </p:nvPicPr>
        <p:blipFill rotWithShape="1">
          <a:blip r:embed="rId2"/>
          <a:srcRect l="35268" t="22699" r="36696" b="13852"/>
          <a:stretch/>
        </p:blipFill>
        <p:spPr>
          <a:xfrm>
            <a:off x="7609114" y="924868"/>
            <a:ext cx="4125686" cy="5252095"/>
          </a:xfrm>
          <a:prstGeom prst="rect">
            <a:avLst/>
          </a:prstGeom>
        </p:spPr>
      </p:pic>
      <p:pic>
        <p:nvPicPr>
          <p:cNvPr id="7" name="Picture 6">
            <a:extLst>
              <a:ext uri="{FF2B5EF4-FFF2-40B4-BE49-F238E27FC236}">
                <a16:creationId xmlns:a16="http://schemas.microsoft.com/office/drawing/2014/main" id="{BEAB9E3A-5CE0-39EC-F434-F4E0488BEB3A}"/>
              </a:ext>
            </a:extLst>
          </p:cNvPr>
          <p:cNvPicPr>
            <a:picLocks noChangeAspect="1"/>
          </p:cNvPicPr>
          <p:nvPr/>
        </p:nvPicPr>
        <p:blipFill rotWithShape="1">
          <a:blip r:embed="rId3"/>
          <a:srcRect l="35000" t="23416" r="36339" b="17619"/>
          <a:stretch/>
        </p:blipFill>
        <p:spPr>
          <a:xfrm>
            <a:off x="304800" y="2655922"/>
            <a:ext cx="3494314" cy="4043782"/>
          </a:xfrm>
          <a:prstGeom prst="rect">
            <a:avLst/>
          </a:prstGeom>
        </p:spPr>
      </p:pic>
      <p:pic>
        <p:nvPicPr>
          <p:cNvPr id="9" name="Picture 8">
            <a:extLst>
              <a:ext uri="{FF2B5EF4-FFF2-40B4-BE49-F238E27FC236}">
                <a16:creationId xmlns:a16="http://schemas.microsoft.com/office/drawing/2014/main" id="{1E29F26B-A502-B109-5297-C952737816D4}"/>
              </a:ext>
            </a:extLst>
          </p:cNvPr>
          <p:cNvPicPr>
            <a:picLocks noChangeAspect="1"/>
          </p:cNvPicPr>
          <p:nvPr/>
        </p:nvPicPr>
        <p:blipFill rotWithShape="1">
          <a:blip r:embed="rId4"/>
          <a:srcRect l="35268" t="24652" r="37589" b="17619"/>
          <a:stretch/>
        </p:blipFill>
        <p:spPr>
          <a:xfrm>
            <a:off x="3962401" y="2655922"/>
            <a:ext cx="3380126" cy="4043782"/>
          </a:xfrm>
          <a:prstGeom prst="rect">
            <a:avLst/>
          </a:prstGeom>
        </p:spPr>
      </p:pic>
    </p:spTree>
    <p:extLst>
      <p:ext uri="{BB962C8B-B14F-4D97-AF65-F5344CB8AC3E}">
        <p14:creationId xmlns:p14="http://schemas.microsoft.com/office/powerpoint/2010/main" val="3814575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BFFB-66ED-1457-4718-9C6CE44C838D}"/>
              </a:ext>
            </a:extLst>
          </p:cNvPr>
          <p:cNvSpPr>
            <a:spLocks noGrp="1"/>
          </p:cNvSpPr>
          <p:nvPr>
            <p:ph type="title"/>
          </p:nvPr>
        </p:nvSpPr>
        <p:spPr>
          <a:xfrm>
            <a:off x="581024" y="365125"/>
            <a:ext cx="10982326" cy="1325563"/>
          </a:xfrm>
        </p:spPr>
        <p:txBody>
          <a:bodyPr anchor="t">
            <a:normAutofit/>
          </a:bodyPr>
          <a:lstStyle/>
          <a:p>
            <a:r>
              <a:rPr lang="en-US" dirty="0"/>
              <a:t>Inclusive communication should consider: </a:t>
            </a:r>
            <a:br>
              <a:rPr lang="en-US" dirty="0"/>
            </a:br>
            <a:endParaRPr lang="en-KE" dirty="0"/>
          </a:p>
        </p:txBody>
      </p:sp>
      <p:graphicFrame>
        <p:nvGraphicFramePr>
          <p:cNvPr id="5" name="Content Placeholder 2">
            <a:extLst>
              <a:ext uri="{FF2B5EF4-FFF2-40B4-BE49-F238E27FC236}">
                <a16:creationId xmlns:a16="http://schemas.microsoft.com/office/drawing/2014/main" id="{6CA80449-D95B-ABEC-4354-E409F1940D44}"/>
              </a:ext>
            </a:extLst>
          </p:cNvPr>
          <p:cNvGraphicFramePr>
            <a:graphicFrameLocks noGrp="1"/>
          </p:cNvGraphicFramePr>
          <p:nvPr>
            <p:ph sz="half" idx="2"/>
            <p:extLst>
              <p:ext uri="{D42A27DB-BD31-4B8C-83A1-F6EECF244321}">
                <p14:modId xmlns:p14="http://schemas.microsoft.com/office/powerpoint/2010/main" val="3240369393"/>
              </p:ext>
            </p:extLst>
          </p:nvPr>
        </p:nvGraphicFramePr>
        <p:xfrm>
          <a:off x="3150447" y="1282064"/>
          <a:ext cx="636524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9BB80B6A-8F22-23AA-1C49-31745DACDA32}"/>
              </a:ext>
            </a:extLst>
          </p:cNvPr>
          <p:cNvPicPr>
            <a:picLocks noChangeAspect="1"/>
          </p:cNvPicPr>
          <p:nvPr/>
        </p:nvPicPr>
        <p:blipFill>
          <a:blip r:embed="rId7"/>
          <a:stretch>
            <a:fillRect/>
          </a:stretch>
        </p:blipFill>
        <p:spPr>
          <a:xfrm>
            <a:off x="164145" y="2607627"/>
            <a:ext cx="3094333" cy="2764144"/>
          </a:xfrm>
          <a:prstGeom prst="rect">
            <a:avLst/>
          </a:prstGeom>
        </p:spPr>
      </p:pic>
    </p:spTree>
    <p:extLst>
      <p:ext uri="{BB962C8B-B14F-4D97-AF65-F5344CB8AC3E}">
        <p14:creationId xmlns:p14="http://schemas.microsoft.com/office/powerpoint/2010/main" val="3788669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95BAB42-6895-2B3D-E3EE-17469BAC8ECE}"/>
              </a:ext>
            </a:extLst>
          </p:cNvPr>
          <p:cNvSpPr>
            <a:spLocks noGrp="1"/>
          </p:cNvSpPr>
          <p:nvPr>
            <p:ph type="title"/>
          </p:nvPr>
        </p:nvSpPr>
        <p:spPr>
          <a:xfrm>
            <a:off x="604837" y="636059"/>
            <a:ext cx="10982326" cy="938742"/>
          </a:xfrm>
        </p:spPr>
        <p:txBody>
          <a:bodyPr/>
          <a:lstStyle/>
          <a:p>
            <a:r>
              <a:rPr lang="en-US" dirty="0"/>
              <a:t>Target audiences and communication approaches</a:t>
            </a:r>
          </a:p>
        </p:txBody>
      </p:sp>
      <p:graphicFrame>
        <p:nvGraphicFramePr>
          <p:cNvPr id="6" name="Table 5">
            <a:extLst>
              <a:ext uri="{FF2B5EF4-FFF2-40B4-BE49-F238E27FC236}">
                <a16:creationId xmlns:a16="http://schemas.microsoft.com/office/drawing/2014/main" id="{1C6CCCC5-6CB0-1178-F8AA-703FECFB1A35}"/>
              </a:ext>
            </a:extLst>
          </p:cNvPr>
          <p:cNvGraphicFramePr>
            <a:graphicFrameLocks noGrp="1"/>
          </p:cNvGraphicFramePr>
          <p:nvPr>
            <p:extLst>
              <p:ext uri="{D42A27DB-BD31-4B8C-83A1-F6EECF244321}">
                <p14:modId xmlns:p14="http://schemas.microsoft.com/office/powerpoint/2010/main" val="2992388831"/>
              </p:ext>
            </p:extLst>
          </p:nvPr>
        </p:nvGraphicFramePr>
        <p:xfrm>
          <a:off x="538690" y="1643032"/>
          <a:ext cx="11356976" cy="4073062"/>
        </p:xfrm>
        <a:graphic>
          <a:graphicData uri="http://schemas.openxmlformats.org/drawingml/2006/table">
            <a:tbl>
              <a:tblPr firstRow="1" firstCol="1" bandRow="1"/>
              <a:tblGrid>
                <a:gridCol w="4279021">
                  <a:extLst>
                    <a:ext uri="{9D8B030D-6E8A-4147-A177-3AD203B41FA5}">
                      <a16:colId xmlns:a16="http://schemas.microsoft.com/office/drawing/2014/main" val="4188252698"/>
                    </a:ext>
                  </a:extLst>
                </a:gridCol>
                <a:gridCol w="7077955">
                  <a:extLst>
                    <a:ext uri="{9D8B030D-6E8A-4147-A177-3AD203B41FA5}">
                      <a16:colId xmlns:a16="http://schemas.microsoft.com/office/drawing/2014/main" val="1901431027"/>
                    </a:ext>
                  </a:extLst>
                </a:gridCol>
              </a:tblGrid>
              <a:tr h="491866">
                <a:tc>
                  <a:txBody>
                    <a:bodyPr/>
                    <a:lstStyle/>
                    <a:p>
                      <a:pPr algn="l" fontAlgn="t">
                        <a:lnSpc>
                          <a:spcPct val="115000"/>
                        </a:lnSpc>
                        <a:spcAft>
                          <a:spcPts val="800"/>
                        </a:spcAft>
                      </a:pPr>
                      <a:r>
                        <a:rPr lang="en-KE" sz="2400" b="1" i="0" u="none" strike="noStrike" kern="100" dirty="0">
                          <a:solidFill>
                            <a:srgbClr val="FFFFFF"/>
                          </a:solidFill>
                          <a:effectLst/>
                          <a:latin typeface="Barlow Condensed (Body)"/>
                          <a:ea typeface="Aptos" panose="020B0004020202020204" pitchFamily="34" charset="0"/>
                          <a:cs typeface="Times New Roman" panose="02020603050405020304" pitchFamily="18" charset="0"/>
                        </a:rPr>
                        <a:t>Communication channel</a:t>
                      </a:r>
                      <a:endParaRPr lang="en-KE" sz="2400" b="0" i="0" u="none" strike="noStrike" dirty="0">
                        <a:effectLst/>
                        <a:latin typeface="Barlow Condensed (Body)"/>
                      </a:endParaRPr>
                    </a:p>
                  </a:txBody>
                  <a:tcPr marL="131554" marR="131554" marT="18271" marB="0">
                    <a:lnL w="12700" cap="flat" cmpd="sng" algn="ctr">
                      <a:solidFill>
                        <a:srgbClr val="196B24"/>
                      </a:solidFill>
                      <a:prstDash val="solid"/>
                      <a:round/>
                      <a:headEnd type="none" w="med" len="med"/>
                      <a:tailEnd type="none" w="med" len="med"/>
                    </a:lnL>
                    <a:lnR>
                      <a:noFill/>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tc>
                  <a:txBody>
                    <a:bodyPr/>
                    <a:lstStyle/>
                    <a:p>
                      <a:pPr algn="l" fontAlgn="t">
                        <a:lnSpc>
                          <a:spcPct val="115000"/>
                        </a:lnSpc>
                        <a:spcAft>
                          <a:spcPts val="800"/>
                        </a:spcAft>
                      </a:pPr>
                      <a:r>
                        <a:rPr lang="en-KE" sz="2400" b="1" i="0" u="none" strike="noStrike" kern="100">
                          <a:solidFill>
                            <a:srgbClr val="FFFFFF"/>
                          </a:solidFill>
                          <a:effectLst/>
                          <a:latin typeface="Barlow Condensed (Body)"/>
                          <a:ea typeface="Aptos" panose="020B0004020202020204" pitchFamily="34" charset="0"/>
                          <a:cs typeface="Times New Roman" panose="02020603050405020304" pitchFamily="18" charset="0"/>
                        </a:rPr>
                        <a:t>Gender-sensitive approach</a:t>
                      </a:r>
                      <a:endParaRPr lang="en-KE" sz="2400" b="0" i="0" u="none" strike="noStrike">
                        <a:effectLst/>
                        <a:latin typeface="Barlow Condensed (Body)"/>
                      </a:endParaRPr>
                    </a:p>
                  </a:txBody>
                  <a:tcPr marL="131554" marR="131554" marT="18271" marB="0">
                    <a:lnL>
                      <a:noFill/>
                    </a:lnL>
                    <a:lnR w="12700" cap="flat" cmpd="sng" algn="ctr">
                      <a:solidFill>
                        <a:srgbClr val="196B24"/>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extLst>
                  <a:ext uri="{0D108BD9-81ED-4DB2-BD59-A6C34878D82A}">
                    <a16:rowId xmlns:a16="http://schemas.microsoft.com/office/drawing/2014/main" val="1853996378"/>
                  </a:ext>
                </a:extLst>
              </a:tr>
              <a:tr h="895299">
                <a:tc>
                  <a:txBody>
                    <a:bodyPr/>
                    <a:lstStyle/>
                    <a:p>
                      <a:pPr algn="l" fontAlgn="t">
                        <a:lnSpc>
                          <a:spcPct val="115000"/>
                        </a:lnSpc>
                        <a:spcAft>
                          <a:spcPts val="800"/>
                        </a:spcAft>
                      </a:pPr>
                      <a:r>
                        <a:rPr lang="en-KE" sz="2400" b="1"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Community radio/</a:t>
                      </a:r>
                      <a:endParaRPr lang="en-KE"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en-KE"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Air gender-focused programs in local languages, ensuring women’s voices are featured.</a:t>
                      </a:r>
                      <a:endParaRPr lang="en-KE"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860713090"/>
                  </a:ext>
                </a:extLst>
              </a:tr>
              <a:tr h="895299">
                <a:tc>
                  <a:txBody>
                    <a:bodyPr/>
                    <a:lstStyle/>
                    <a:p>
                      <a:pPr algn="l" fontAlgn="t">
                        <a:lnSpc>
                          <a:spcPct val="115000"/>
                        </a:lnSpc>
                        <a:spcAft>
                          <a:spcPts val="800"/>
                        </a:spcAft>
                      </a:pPr>
                      <a:r>
                        <a:rPr lang="en-KE" sz="2400" b="1" i="0" u="none" strike="noStrike" kern="100" dirty="0">
                          <a:effectLst/>
                          <a:latin typeface="Barlow Condensed (Body)"/>
                          <a:ea typeface="Aptos" panose="020B0004020202020204" pitchFamily="34" charset="0"/>
                          <a:cs typeface="Times New Roman" panose="02020603050405020304" pitchFamily="18" charset="0"/>
                        </a:rPr>
                        <a:t>SMS &amp; mobile platforms</a:t>
                      </a:r>
                      <a:endParaRPr lang="en-KE"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en-KE" sz="2400" b="0" i="0" u="none" strike="noStrike" kern="100" dirty="0">
                          <a:effectLst/>
                          <a:latin typeface="Barlow Condensed (Body)"/>
                          <a:ea typeface="Aptos" panose="020B0004020202020204" pitchFamily="34" charset="0"/>
                          <a:cs typeface="Times New Roman" panose="02020603050405020304" pitchFamily="18" charset="0"/>
                        </a:rPr>
                        <a:t>Send financial tips, market updates, and rights-based messages to women’s networks.</a:t>
                      </a:r>
                      <a:endParaRPr lang="en-KE"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2103823185"/>
                  </a:ext>
                </a:extLst>
              </a:tr>
              <a:tr h="895299">
                <a:tc>
                  <a:txBody>
                    <a:bodyPr/>
                    <a:lstStyle/>
                    <a:p>
                      <a:pPr algn="l" fontAlgn="t">
                        <a:lnSpc>
                          <a:spcPct val="115000"/>
                        </a:lnSpc>
                        <a:spcAft>
                          <a:spcPts val="800"/>
                        </a:spcAft>
                      </a:pPr>
                      <a:r>
                        <a:rPr lang="en-KE" sz="2400" b="1" i="0" u="none" strike="noStrike" kern="100">
                          <a:solidFill>
                            <a:srgbClr val="000000"/>
                          </a:solidFill>
                          <a:effectLst/>
                          <a:latin typeface="Barlow Condensed (Body)"/>
                          <a:ea typeface="Aptos" panose="020B0004020202020204" pitchFamily="34" charset="0"/>
                          <a:cs typeface="Times New Roman" panose="02020603050405020304" pitchFamily="18" charset="0"/>
                        </a:rPr>
                        <a:t>Printed materials</a:t>
                      </a:r>
                      <a:endParaRPr lang="en-KE" sz="2400" b="0" i="0" u="none" strike="noStrike">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en-KE"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Use visual storytelling and infographics for low-literacy audiences.</a:t>
                      </a:r>
                      <a:endParaRPr lang="en-KE"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3143456773"/>
                  </a:ext>
                </a:extLst>
              </a:tr>
              <a:tr h="895299">
                <a:tc>
                  <a:txBody>
                    <a:bodyPr/>
                    <a:lstStyle/>
                    <a:p>
                      <a:pPr algn="l" fontAlgn="t">
                        <a:lnSpc>
                          <a:spcPct val="115000"/>
                        </a:lnSpc>
                        <a:spcAft>
                          <a:spcPts val="800"/>
                        </a:spcAft>
                      </a:pPr>
                      <a:r>
                        <a:rPr lang="en-KE" sz="2400" b="1" i="0" u="none" strike="noStrike" kern="100" dirty="0">
                          <a:effectLst/>
                          <a:latin typeface="Barlow Condensed (Body)"/>
                          <a:ea typeface="Aptos" panose="020B0004020202020204" pitchFamily="34" charset="0"/>
                          <a:cs typeface="Times New Roman" panose="02020603050405020304" pitchFamily="18" charset="0"/>
                        </a:rPr>
                        <a:t>Social media &amp; digital tools</a:t>
                      </a:r>
                      <a:endParaRPr lang="en-KE"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en-KE" sz="2400" b="0" i="0" u="none" strike="noStrike" kern="100" dirty="0">
                          <a:effectLst/>
                          <a:latin typeface="Barlow Condensed (Body)"/>
                          <a:ea typeface="Aptos" panose="020B0004020202020204" pitchFamily="34" charset="0"/>
                          <a:cs typeface="Times New Roman" panose="02020603050405020304" pitchFamily="18" charset="0"/>
                        </a:rPr>
                        <a:t>Leverage WhatsApp, Facebook, and YouTube to engage youth and tech-savvy women.</a:t>
                      </a:r>
                      <a:endParaRPr lang="en-KE" sz="2400" b="0" i="0" u="none" strike="noStrike" dirty="0">
                        <a:effectLst/>
                        <a:latin typeface="Barlow Condensed (Body)"/>
                      </a:endParaRPr>
                    </a:p>
                  </a:txBody>
                  <a:tcPr marL="131554" marR="131554" marT="18271"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114050402"/>
                  </a:ext>
                </a:extLst>
              </a:tr>
            </a:tbl>
          </a:graphicData>
        </a:graphic>
      </p:graphicFrame>
    </p:spTree>
    <p:extLst>
      <p:ext uri="{BB962C8B-B14F-4D97-AF65-F5344CB8AC3E}">
        <p14:creationId xmlns:p14="http://schemas.microsoft.com/office/powerpoint/2010/main" val="222778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C979-857D-E025-40E5-8F22C79E5D48}"/>
              </a:ext>
            </a:extLst>
          </p:cNvPr>
          <p:cNvSpPr>
            <a:spLocks noGrp="1"/>
          </p:cNvSpPr>
          <p:nvPr>
            <p:ph type="title"/>
          </p:nvPr>
        </p:nvSpPr>
        <p:spPr>
          <a:xfrm>
            <a:off x="581024" y="365125"/>
            <a:ext cx="10982326" cy="1325563"/>
          </a:xfrm>
        </p:spPr>
        <p:txBody>
          <a:bodyPr anchor="t">
            <a:normAutofit/>
          </a:bodyPr>
          <a:lstStyle/>
          <a:p>
            <a:r>
              <a:rPr lang="en-US" dirty="0"/>
              <a:t>Target audiences and communication approaches</a:t>
            </a:r>
            <a:endParaRPr lang="en-KE" dirty="0"/>
          </a:p>
        </p:txBody>
      </p:sp>
      <p:graphicFrame>
        <p:nvGraphicFramePr>
          <p:cNvPr id="6" name="Table 5">
            <a:extLst>
              <a:ext uri="{FF2B5EF4-FFF2-40B4-BE49-F238E27FC236}">
                <a16:creationId xmlns:a16="http://schemas.microsoft.com/office/drawing/2014/main" id="{85828CD6-0E46-11C4-ED36-74E67C7A8471}"/>
              </a:ext>
            </a:extLst>
          </p:cNvPr>
          <p:cNvGraphicFramePr>
            <a:graphicFrameLocks noGrp="1"/>
          </p:cNvGraphicFramePr>
          <p:nvPr>
            <p:extLst>
              <p:ext uri="{D42A27DB-BD31-4B8C-83A1-F6EECF244321}">
                <p14:modId xmlns:p14="http://schemas.microsoft.com/office/powerpoint/2010/main" val="1758742932"/>
              </p:ext>
            </p:extLst>
          </p:nvPr>
        </p:nvGraphicFramePr>
        <p:xfrm>
          <a:off x="430750" y="1317624"/>
          <a:ext cx="10982326" cy="4829177"/>
        </p:xfrm>
        <a:graphic>
          <a:graphicData uri="http://schemas.openxmlformats.org/drawingml/2006/table">
            <a:tbl>
              <a:tblPr firstRow="1" firstCol="1" bandRow="1"/>
              <a:tblGrid>
                <a:gridCol w="4124488">
                  <a:extLst>
                    <a:ext uri="{9D8B030D-6E8A-4147-A177-3AD203B41FA5}">
                      <a16:colId xmlns:a16="http://schemas.microsoft.com/office/drawing/2014/main" val="2576189542"/>
                    </a:ext>
                  </a:extLst>
                </a:gridCol>
                <a:gridCol w="6857838">
                  <a:extLst>
                    <a:ext uri="{9D8B030D-6E8A-4147-A177-3AD203B41FA5}">
                      <a16:colId xmlns:a16="http://schemas.microsoft.com/office/drawing/2014/main" val="399189076"/>
                    </a:ext>
                  </a:extLst>
                </a:gridCol>
              </a:tblGrid>
              <a:tr h="478087">
                <a:tc>
                  <a:txBody>
                    <a:bodyPr/>
                    <a:lstStyle/>
                    <a:p>
                      <a:pPr algn="l" fontAlgn="t">
                        <a:lnSpc>
                          <a:spcPct val="115000"/>
                        </a:lnSpc>
                        <a:spcAft>
                          <a:spcPts val="800"/>
                        </a:spcAft>
                      </a:pPr>
                      <a:r>
                        <a:rPr lang="en-KE" sz="2000" b="1" i="0" u="none" strike="noStrike" kern="100" dirty="0">
                          <a:solidFill>
                            <a:srgbClr val="FFFFFF"/>
                          </a:solidFill>
                          <a:effectLst/>
                          <a:latin typeface="Barlow Condensed (Body)"/>
                          <a:ea typeface="Aptos" panose="020B0004020202020204" pitchFamily="34" charset="0"/>
                          <a:cs typeface="Times New Roman" panose="02020603050405020304" pitchFamily="18" charset="0"/>
                        </a:rPr>
                        <a:t>Communication channel</a:t>
                      </a:r>
                      <a:endParaRPr lang="en-KE" sz="3000" b="0" i="0" u="none" strike="noStrike" dirty="0">
                        <a:effectLst/>
                        <a:latin typeface="Barlow Condensed (Body)"/>
                      </a:endParaRPr>
                    </a:p>
                  </a:txBody>
                  <a:tcPr marL="115216" marR="115216" marT="16002" marB="0">
                    <a:lnL w="12700" cap="flat" cmpd="sng" algn="ctr">
                      <a:solidFill>
                        <a:srgbClr val="196B24"/>
                      </a:solidFill>
                      <a:prstDash val="solid"/>
                      <a:round/>
                      <a:headEnd type="none" w="med" len="med"/>
                      <a:tailEnd type="none" w="med" len="med"/>
                    </a:lnL>
                    <a:lnR>
                      <a:noFill/>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tc>
                  <a:txBody>
                    <a:bodyPr/>
                    <a:lstStyle/>
                    <a:p>
                      <a:pPr algn="l" fontAlgn="t">
                        <a:lnSpc>
                          <a:spcPct val="115000"/>
                        </a:lnSpc>
                        <a:spcAft>
                          <a:spcPts val="800"/>
                        </a:spcAft>
                      </a:pPr>
                      <a:r>
                        <a:rPr lang="en-KE" sz="2000" b="1" i="0" u="none" strike="noStrike" kern="100">
                          <a:solidFill>
                            <a:srgbClr val="FFFFFF"/>
                          </a:solidFill>
                          <a:effectLst/>
                          <a:latin typeface="Barlow Condensed (Body)"/>
                          <a:ea typeface="Aptos" panose="020B0004020202020204" pitchFamily="34" charset="0"/>
                          <a:cs typeface="Times New Roman" panose="02020603050405020304" pitchFamily="18" charset="0"/>
                        </a:rPr>
                        <a:t>Gender-sensitive approach</a:t>
                      </a:r>
                      <a:endParaRPr lang="en-KE" sz="3000" b="0" i="0" u="none" strike="noStrike">
                        <a:effectLst/>
                        <a:latin typeface="Barlow Condensed (Body)"/>
                      </a:endParaRPr>
                    </a:p>
                  </a:txBody>
                  <a:tcPr marL="115216" marR="115216" marT="16002" marB="0">
                    <a:lnL>
                      <a:noFill/>
                    </a:lnL>
                    <a:lnR w="12700" cap="flat" cmpd="sng" algn="ctr">
                      <a:solidFill>
                        <a:srgbClr val="196B24"/>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196B24"/>
                      </a:solidFill>
                      <a:prstDash val="solid"/>
                      <a:round/>
                      <a:headEnd type="none" w="med" len="med"/>
                      <a:tailEnd type="none" w="med" len="med"/>
                    </a:lnB>
                    <a:solidFill>
                      <a:srgbClr val="196B24"/>
                    </a:solidFill>
                  </a:tcPr>
                </a:tc>
                <a:extLst>
                  <a:ext uri="{0D108BD9-81ED-4DB2-BD59-A6C34878D82A}">
                    <a16:rowId xmlns:a16="http://schemas.microsoft.com/office/drawing/2014/main" val="705699613"/>
                  </a:ext>
                </a:extLst>
              </a:tr>
              <a:tr h="870218">
                <a:tc>
                  <a:txBody>
                    <a:bodyPr/>
                    <a:lstStyle/>
                    <a:p>
                      <a:pPr algn="l" fontAlgn="t">
                        <a:lnSpc>
                          <a:spcPct val="115000"/>
                        </a:lnSpc>
                        <a:spcAft>
                          <a:spcPts val="800"/>
                        </a:spcAft>
                      </a:pPr>
                      <a:r>
                        <a:rPr lang="en-KE" sz="2400" b="1"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Village meetings &amp; dialogues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en-KE"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Ensure safe spaces for women’s participation and women-only discussion groups.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196B24"/>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1193343194"/>
                  </a:ext>
                </a:extLst>
              </a:tr>
              <a:tr h="870218">
                <a:tc>
                  <a:txBody>
                    <a:bodyPr/>
                    <a:lstStyle/>
                    <a:p>
                      <a:pPr algn="l" fontAlgn="t">
                        <a:lnSpc>
                          <a:spcPct val="115000"/>
                        </a:lnSpc>
                        <a:spcAft>
                          <a:spcPts val="800"/>
                        </a:spcAft>
                      </a:pPr>
                      <a:r>
                        <a:rPr lang="en-KE" sz="2400" b="1" i="0" u="none" strike="noStrike" kern="100" dirty="0">
                          <a:effectLst/>
                          <a:latin typeface="Barlow Condensed (Body)"/>
                          <a:ea typeface="Aptos" panose="020B0004020202020204" pitchFamily="34" charset="0"/>
                          <a:cs typeface="Times New Roman" panose="02020603050405020304" pitchFamily="18" charset="0"/>
                        </a:rPr>
                        <a:t>Manuscripts and journal articles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en-KE" sz="2400" b="0" i="0" u="none" strike="noStrike" kern="100" dirty="0">
                          <a:effectLst/>
                          <a:latin typeface="Barlow Condensed (Body)"/>
                          <a:ea typeface="Aptos" panose="020B0004020202020204" pitchFamily="34" charset="0"/>
                          <a:cs typeface="Times New Roman" panose="02020603050405020304" pitchFamily="18" charset="0"/>
                        </a:rPr>
                        <a:t>Publish research to inform academia, development partners, and donors on gender-sensitive interventions and innovations.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3859908838"/>
                  </a:ext>
                </a:extLst>
              </a:tr>
              <a:tr h="870218">
                <a:tc>
                  <a:txBody>
                    <a:bodyPr/>
                    <a:lstStyle/>
                    <a:p>
                      <a:pPr algn="l" fontAlgn="t">
                        <a:lnSpc>
                          <a:spcPct val="115000"/>
                        </a:lnSpc>
                        <a:spcAft>
                          <a:spcPts val="800"/>
                        </a:spcAft>
                      </a:pPr>
                      <a:r>
                        <a:rPr lang="en-KE" sz="2400" b="1"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Blogs and multimedia case studies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en-KE"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Highlight success stories and disseminate lessons learned on sustainable gender-inclusive agricultural practices.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1609993088"/>
                  </a:ext>
                </a:extLst>
              </a:tr>
              <a:tr h="870218">
                <a:tc>
                  <a:txBody>
                    <a:bodyPr/>
                    <a:lstStyle/>
                    <a:p>
                      <a:pPr algn="l" fontAlgn="t">
                        <a:lnSpc>
                          <a:spcPct val="115000"/>
                        </a:lnSpc>
                        <a:spcAft>
                          <a:spcPts val="800"/>
                        </a:spcAft>
                      </a:pPr>
                      <a:r>
                        <a:rPr lang="en-KE" sz="2400" b="1" i="0" u="none" strike="noStrike" kern="100" dirty="0">
                          <a:effectLst/>
                          <a:latin typeface="Barlow Condensed (Body)"/>
                          <a:ea typeface="Aptos" panose="020B0004020202020204" pitchFamily="34" charset="0"/>
                          <a:cs typeface="Times New Roman" panose="02020603050405020304" pitchFamily="18" charset="0"/>
                        </a:rPr>
                        <a:t>Reports and policy briefs and dialogues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tc>
                  <a:txBody>
                    <a:bodyPr/>
                    <a:lstStyle/>
                    <a:p>
                      <a:pPr algn="l" fontAlgn="t">
                        <a:lnSpc>
                          <a:spcPct val="115000"/>
                        </a:lnSpc>
                        <a:spcAft>
                          <a:spcPts val="800"/>
                        </a:spcAft>
                      </a:pPr>
                      <a:r>
                        <a:rPr lang="en-KE" sz="2400" b="0" i="0" u="none" strike="noStrike" kern="100" dirty="0">
                          <a:effectLst/>
                          <a:latin typeface="Barlow Condensed (Body)"/>
                          <a:ea typeface="Aptos" panose="020B0004020202020204" pitchFamily="34" charset="0"/>
                          <a:cs typeface="Times New Roman" panose="02020603050405020304" pitchFamily="18" charset="0"/>
                        </a:rPr>
                        <a:t>development partners on gender-sensitive interventions and innovations.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noFill/>
                  </a:tcPr>
                </a:tc>
                <a:extLst>
                  <a:ext uri="{0D108BD9-81ED-4DB2-BD59-A6C34878D82A}">
                    <a16:rowId xmlns:a16="http://schemas.microsoft.com/office/drawing/2014/main" val="2694458449"/>
                  </a:ext>
                </a:extLst>
              </a:tr>
              <a:tr h="870218">
                <a:tc>
                  <a:txBody>
                    <a:bodyPr/>
                    <a:lstStyle/>
                    <a:p>
                      <a:pPr algn="l" fontAlgn="t">
                        <a:lnSpc>
                          <a:spcPct val="115000"/>
                        </a:lnSpc>
                        <a:spcAft>
                          <a:spcPts val="800"/>
                        </a:spcAft>
                      </a:pPr>
                      <a:r>
                        <a:rPr lang="en-KE" sz="2400" b="1" i="0" u="none" strike="noStrike" kern="100">
                          <a:solidFill>
                            <a:srgbClr val="000000"/>
                          </a:solidFill>
                          <a:effectLst/>
                          <a:latin typeface="Barlow Condensed (Body)"/>
                          <a:ea typeface="Aptos" panose="020B0004020202020204" pitchFamily="34" charset="0"/>
                          <a:cs typeface="Times New Roman" panose="02020603050405020304" pitchFamily="18" charset="0"/>
                        </a:rPr>
                        <a:t>Reports and policy briefs and dialogues</a:t>
                      </a:r>
                      <a:endParaRPr lang="en-KE" sz="2400" b="0" i="0" u="none" strike="noStrike">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tc>
                  <a:txBody>
                    <a:bodyPr/>
                    <a:lstStyle/>
                    <a:p>
                      <a:pPr algn="l" fontAlgn="t">
                        <a:lnSpc>
                          <a:spcPct val="115000"/>
                        </a:lnSpc>
                        <a:spcAft>
                          <a:spcPts val="800"/>
                        </a:spcAft>
                      </a:pPr>
                      <a:r>
                        <a:rPr lang="en-KE" sz="2400" b="0" i="0" u="none" strike="noStrike" kern="100" dirty="0">
                          <a:solidFill>
                            <a:srgbClr val="000000"/>
                          </a:solidFill>
                          <a:effectLst/>
                          <a:latin typeface="Barlow Condensed (Body)"/>
                          <a:ea typeface="Aptos" panose="020B0004020202020204" pitchFamily="34" charset="0"/>
                          <a:cs typeface="Times New Roman" panose="02020603050405020304" pitchFamily="18" charset="0"/>
                        </a:rPr>
                        <a:t>Share research-backed reports and policy briefs with local leadership and policymakers, and donors.</a:t>
                      </a:r>
                      <a:endParaRPr lang="en-KE" sz="2400" b="0" i="0" u="none" strike="noStrike" dirty="0">
                        <a:effectLst/>
                        <a:latin typeface="Barlow Condensed (Body)"/>
                      </a:endParaRPr>
                    </a:p>
                  </a:txBody>
                  <a:tcPr marL="115216" marR="115216" marT="16002" marB="0">
                    <a:lnL w="12700" cap="flat" cmpd="sng" algn="ctr">
                      <a:solidFill>
                        <a:srgbClr val="47D459"/>
                      </a:solidFill>
                      <a:prstDash val="solid"/>
                      <a:round/>
                      <a:headEnd type="none" w="med" len="med"/>
                      <a:tailEnd type="none" w="med" len="med"/>
                    </a:lnL>
                    <a:lnR w="12700" cap="flat" cmpd="sng" algn="ctr">
                      <a:solidFill>
                        <a:srgbClr val="47D459"/>
                      </a:solidFill>
                      <a:prstDash val="solid"/>
                      <a:round/>
                      <a:headEnd type="none" w="med" len="med"/>
                      <a:tailEnd type="none" w="med" len="med"/>
                    </a:lnR>
                    <a:lnT w="12700" cap="flat" cmpd="sng" algn="ctr">
                      <a:solidFill>
                        <a:srgbClr val="47D459"/>
                      </a:solidFill>
                      <a:prstDash val="solid"/>
                      <a:round/>
                      <a:headEnd type="none" w="med" len="med"/>
                      <a:tailEnd type="none" w="med" len="med"/>
                    </a:lnT>
                    <a:lnB w="12700" cap="flat" cmpd="sng" algn="ctr">
                      <a:solidFill>
                        <a:srgbClr val="47D459"/>
                      </a:solidFill>
                      <a:prstDash val="solid"/>
                      <a:round/>
                      <a:headEnd type="none" w="med" len="med"/>
                      <a:tailEnd type="none" w="med" len="med"/>
                    </a:lnB>
                    <a:solidFill>
                      <a:srgbClr val="C1F0C7"/>
                    </a:solidFill>
                  </a:tcPr>
                </a:tc>
                <a:extLst>
                  <a:ext uri="{0D108BD9-81ED-4DB2-BD59-A6C34878D82A}">
                    <a16:rowId xmlns:a16="http://schemas.microsoft.com/office/drawing/2014/main" val="1838030866"/>
                  </a:ext>
                </a:extLst>
              </a:tr>
            </a:tbl>
          </a:graphicData>
        </a:graphic>
      </p:graphicFrame>
    </p:spTree>
    <p:extLst>
      <p:ext uri="{BB962C8B-B14F-4D97-AF65-F5344CB8AC3E}">
        <p14:creationId xmlns:p14="http://schemas.microsoft.com/office/powerpoint/2010/main" val="356017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186267" y="152400"/>
            <a:ext cx="3073400" cy="769408"/>
          </a:xfrm>
        </p:spPr>
        <p:txBody>
          <a:bodyPr>
            <a:normAutofit fontScale="90000"/>
          </a:bodyPr>
          <a:lstStyle/>
          <a:p>
            <a:r>
              <a:rPr lang="fr-FR" dirty="0"/>
              <a:t>Report writing</a:t>
            </a:r>
            <a:br>
              <a:rPr lang="fr-FR" dirty="0"/>
            </a:br>
            <a:endParaRPr lang="en-US" dirty="0"/>
          </a:p>
        </p:txBody>
      </p:sp>
      <p:sp>
        <p:nvSpPr>
          <p:cNvPr id="5" name="TextBox 4">
            <a:extLst>
              <a:ext uri="{FF2B5EF4-FFF2-40B4-BE49-F238E27FC236}">
                <a16:creationId xmlns:a16="http://schemas.microsoft.com/office/drawing/2014/main" id="{E213007E-6D1E-812F-7B0A-AE4782DE9533}"/>
              </a:ext>
            </a:extLst>
          </p:cNvPr>
          <p:cNvSpPr txBox="1"/>
          <p:nvPr/>
        </p:nvSpPr>
        <p:spPr>
          <a:xfrm>
            <a:off x="389467" y="856357"/>
            <a:ext cx="11142134" cy="6001643"/>
          </a:xfrm>
          <a:prstGeom prst="rect">
            <a:avLst/>
          </a:prstGeom>
          <a:noFill/>
        </p:spPr>
        <p:txBody>
          <a:bodyPr wrap="square">
            <a:spAutoFit/>
          </a:bodyPr>
          <a:lstStyle/>
          <a:p>
            <a:pPr marL="285750" indent="-285750">
              <a:buFont typeface="Wingdings" panose="05000000000000000000" pitchFamily="2" charset="2"/>
              <a:buChar char="ü"/>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Clear purpose - Who are you writing this report for, and why? </a:t>
            </a:r>
          </a:p>
          <a:p>
            <a:pPr marL="285750" indent="-285750">
              <a:buFont typeface="Wingdings" panose="05000000000000000000" pitchFamily="2" charset="2"/>
              <a:buChar char="ü"/>
            </a:pPr>
            <a:endParaRPr kumimoji="0" lang="en-US" sz="2400" b="0" i="0" u="none" strike="noStrike" kern="1200" cap="none" spc="0" normalizeH="0" baseline="0" noProof="0" dirty="0">
              <a:ln>
                <a:noFill/>
              </a:ln>
              <a:solidFill>
                <a:prstClr val="black"/>
              </a:solidFill>
              <a:effectLst/>
              <a:uLnTx/>
              <a:uFillTx/>
              <a:latin typeface="Barlow Condense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A specific audience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Barlow Condense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Do you understand the directions you are being given regarding this assignment? If not, ask for clarification.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Barlow Condensed"/>
              <a:ea typeface="+mn-ea"/>
              <a:cs typeface="+mn-cs"/>
            </a:endParaRPr>
          </a:p>
          <a:p>
            <a:pPr marL="285750" indent="-285750">
              <a:buFont typeface="Wingdings" panose="05000000000000000000" pitchFamily="2" charset="2"/>
              <a:buChar char="ü"/>
            </a:pPr>
            <a:r>
              <a:rPr lang="en-US" sz="2400" dirty="0"/>
              <a:t>Clarity and conciseness are key</a:t>
            </a:r>
          </a:p>
          <a:p>
            <a:pPr marL="285750" indent="-285750">
              <a:buFont typeface="Wingdings" panose="05000000000000000000" pitchFamily="2" charset="2"/>
              <a:buChar char="ü"/>
            </a:pPr>
            <a:endParaRPr lang="en-US" sz="2400"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Planning and preparing your report is key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solidFill>
                <a:prstClr val="black"/>
              </a:solidFill>
              <a:latin typeface="Barlow Condensed"/>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Decide on a clear structure before you begin writing it, and that will make the process much easier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prstClr val="black"/>
                </a:solidFill>
                <a:latin typeface="Barlow Condensed"/>
              </a:rPr>
              <a:t>Title of Report - concise heading indicating what exactly you are researching. Your title should be brief, topic-specific, and informative, clearly indicating the purpose and scope of your study. Include key words in your title so that search engines can easily access your work.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solidFill>
                <a:prstClr val="black"/>
              </a:solidFill>
              <a:latin typeface="Barlow Condensed"/>
            </a:endParaRPr>
          </a:p>
        </p:txBody>
      </p:sp>
    </p:spTree>
    <p:extLst>
      <p:ext uri="{BB962C8B-B14F-4D97-AF65-F5344CB8AC3E}">
        <p14:creationId xmlns:p14="http://schemas.microsoft.com/office/powerpoint/2010/main" val="1386122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1" y="0"/>
            <a:ext cx="2971800" cy="769408"/>
          </a:xfrm>
        </p:spPr>
        <p:txBody>
          <a:bodyPr>
            <a:normAutofit fontScale="90000"/>
          </a:bodyPr>
          <a:lstStyle/>
          <a:p>
            <a:r>
              <a:rPr lang="fr-FR" dirty="0"/>
              <a:t>Report writing</a:t>
            </a:r>
            <a:br>
              <a:rPr lang="fr-FR" dirty="0"/>
            </a:br>
            <a:endParaRPr lang="en-US" dirty="0"/>
          </a:p>
        </p:txBody>
      </p:sp>
      <p:sp>
        <p:nvSpPr>
          <p:cNvPr id="5" name="TextBox 4">
            <a:extLst>
              <a:ext uri="{FF2B5EF4-FFF2-40B4-BE49-F238E27FC236}">
                <a16:creationId xmlns:a16="http://schemas.microsoft.com/office/drawing/2014/main" id="{E213007E-6D1E-812F-7B0A-AE4782DE9533}"/>
              </a:ext>
            </a:extLst>
          </p:cNvPr>
          <p:cNvSpPr txBox="1"/>
          <p:nvPr/>
        </p:nvSpPr>
        <p:spPr>
          <a:xfrm>
            <a:off x="203200" y="487025"/>
            <a:ext cx="11667066" cy="63709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Table of Contents - list of major sections and headings with page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solidFill>
                <a:prstClr val="black"/>
              </a:solidFill>
              <a:latin typeface="Barlow Condensed"/>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Executive summary - summary of main findings (optional)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solidFill>
                <a:prstClr val="black"/>
              </a:solidFill>
              <a:latin typeface="Barlow Condensed"/>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prstClr val="black"/>
                </a:solidFill>
                <a:latin typeface="Barlow Condensed"/>
              </a:rPr>
              <a:t>Introduction - what you researched and why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solidFill>
                <a:prstClr val="black"/>
              </a:solidFill>
              <a:latin typeface="Barlow Condensed"/>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prstClr val="black"/>
                </a:solidFill>
                <a:latin typeface="Barlow Condensed"/>
              </a:rPr>
              <a:t>Methodology - what you did and how you did it. </a:t>
            </a:r>
            <a:r>
              <a:rPr lang="en-US" sz="2400" dirty="0"/>
              <a:t>It is usually written in a 'passive' voice (e.g. the participants were asked to fill in the questionnaire attached in Appendix 1) rather than an 'active' voice (e.g. I asked the participants to fill in the questionnaire attached in Appendix 1). The purpose of this section is to detail how you conducted your research so that others can understand and replicate your approach. Should be as concise as possible.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t> Results - what you found. You give the results of your research but do not interpret them.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t>Discussion - relevance of your results, how it fits with other research in the area.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t>Conclusion - summary of results/findings</a:t>
            </a:r>
            <a:endParaRPr lang="en-US" sz="2400" dirty="0">
              <a:solidFill>
                <a:prstClr val="black"/>
              </a:solidFill>
              <a:latin typeface="Barlow Condensed"/>
            </a:endParaRPr>
          </a:p>
        </p:txBody>
      </p:sp>
    </p:spTree>
    <p:extLst>
      <p:ext uri="{BB962C8B-B14F-4D97-AF65-F5344CB8AC3E}">
        <p14:creationId xmlns:p14="http://schemas.microsoft.com/office/powerpoint/2010/main" val="2276556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338667" y="141402"/>
            <a:ext cx="10982325" cy="769408"/>
          </a:xfrm>
        </p:spPr>
        <p:txBody>
          <a:bodyPr>
            <a:normAutofit fontScale="90000"/>
          </a:bodyPr>
          <a:lstStyle/>
          <a:p>
            <a:r>
              <a:rPr lang="fr-FR" dirty="0"/>
              <a:t>Report writing </a:t>
            </a:r>
            <a:br>
              <a:rPr lang="fr-FR" dirty="0"/>
            </a:br>
            <a:endParaRPr lang="en-US" dirty="0"/>
          </a:p>
        </p:txBody>
      </p:sp>
      <p:sp>
        <p:nvSpPr>
          <p:cNvPr id="5" name="TextBox 4">
            <a:extLst>
              <a:ext uri="{FF2B5EF4-FFF2-40B4-BE49-F238E27FC236}">
                <a16:creationId xmlns:a16="http://schemas.microsoft.com/office/drawing/2014/main" id="{E213007E-6D1E-812F-7B0A-AE4782DE9533}"/>
              </a:ext>
            </a:extLst>
          </p:cNvPr>
          <p:cNvSpPr txBox="1"/>
          <p:nvPr/>
        </p:nvSpPr>
        <p:spPr>
          <a:xfrm>
            <a:off x="186267" y="769408"/>
            <a:ext cx="11667066" cy="600164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prstClr val="black"/>
                </a:solidFill>
                <a:latin typeface="Barlow Condensed"/>
              </a:rPr>
              <a:t>Recommendations - what needs to be done as a result of your findings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solidFill>
                <a:prstClr val="black"/>
              </a:solidFill>
              <a:latin typeface="Barlow Condensed"/>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prstClr val="black"/>
                </a:solidFill>
                <a:latin typeface="Barlow Condensed"/>
              </a:rPr>
              <a:t>References - references used in your report or referred to</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black"/>
              </a:solidFill>
              <a:latin typeface="Barlow Condensed"/>
            </a:endParaRP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Barlow Condensed"/>
              </a:rPr>
              <a:t>	</a:t>
            </a:r>
            <a:r>
              <a:rPr lang="en-US" sz="2400" b="1" dirty="0">
                <a:solidFill>
                  <a:prstClr val="black"/>
                </a:solidFill>
                <a:latin typeface="Barlow Condensed"/>
              </a:rPr>
              <a:t>NB</a:t>
            </a:r>
            <a:r>
              <a:rPr lang="en-US" sz="2400" dirty="0">
                <a:solidFill>
                  <a:prstClr val="black"/>
                </a:solidFill>
                <a:latin typeface="Barlow Condensed"/>
              </a:rPr>
              <a:t>: Use these </a:t>
            </a:r>
            <a:r>
              <a:rPr lang="en-US" sz="2400" dirty="0">
                <a:solidFill>
                  <a:prstClr val="black"/>
                </a:solidFill>
                <a:latin typeface="Barlow Condensed"/>
                <a:hlinkClick r:id="rId2"/>
              </a:rPr>
              <a:t>sci-hub</a:t>
            </a:r>
            <a:r>
              <a:rPr lang="en-US" sz="2400" dirty="0">
                <a:solidFill>
                  <a:prstClr val="black"/>
                </a:solidFill>
                <a:latin typeface="Barlow Condensed"/>
              </a:rPr>
              <a:t> to access restricted journal articles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solidFill>
                <a:prstClr val="black"/>
              </a:solidFill>
              <a:latin typeface="Barlow Condensed"/>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solidFill>
                  <a:prstClr val="black"/>
                </a:solidFill>
                <a:latin typeface="Barlow Condensed"/>
              </a:rPr>
              <a:t>Appendices  - any additional material which will add to your report</a:t>
            </a:r>
            <a:r>
              <a:rPr lang="en-US" sz="2400" dirty="0"/>
              <a:t>- Annexes and appendices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Barlow Condensed"/>
              <a:ea typeface="+mn-ea"/>
              <a:cs typeface="+mn-cs"/>
            </a:endParaRPr>
          </a:p>
          <a:p>
            <a:pPr marL="800100" lvl="1" indent="-342900">
              <a:buFont typeface="Wingdings" panose="05000000000000000000" pitchFamily="2" charset="2"/>
              <a:buChar char="§"/>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All sources used in your analysis must be acknowledged and referenced throughout your report</a:t>
            </a:r>
          </a:p>
          <a:p>
            <a:pPr marL="800100" lvl="1" indent="-342900">
              <a:buFont typeface="Wingdings" panose="05000000000000000000" pitchFamily="2" charset="2"/>
              <a:buChar char="§"/>
              <a:defRPr/>
            </a:pPr>
            <a:endParaRPr lang="en-US" sz="2400" dirty="0">
              <a:solidFill>
                <a:prstClr val="black"/>
              </a:solidFill>
              <a:latin typeface="Barlow Condensed"/>
            </a:endParaRPr>
          </a:p>
          <a:p>
            <a:pPr marL="800100" lvl="1" indent="-342900">
              <a:buFont typeface="Wingdings" panose="05000000000000000000" pitchFamily="2" charset="2"/>
              <a:buChar char="§"/>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It is vital that you leave adequate time for editing and proofreading. Fresh eyes will catch more errors and omissions than tired ones.</a:t>
            </a:r>
          </a:p>
          <a:p>
            <a:pPr marL="800100" lvl="1" indent="-342900">
              <a:buFont typeface="Wingdings" panose="05000000000000000000" pitchFamily="2" charset="2"/>
              <a:buChar char="§"/>
              <a:defRPr/>
            </a:pPr>
            <a:endParaRPr lang="en-US" sz="2400" dirty="0">
              <a:solidFill>
                <a:prstClr val="black"/>
              </a:solidFill>
              <a:latin typeface="Barlow Condensed"/>
            </a:endParaRPr>
          </a:p>
          <a:p>
            <a:pPr marL="800100" lvl="1" indent="-342900">
              <a:buFont typeface="Wingdings" panose="05000000000000000000" pitchFamily="2" charset="2"/>
              <a:buChar char="§"/>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 Proofread your report for spelling, grammar, and punctuation errors, which all create a poor impression and can make the report difficult to read.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black"/>
              </a:solidFill>
              <a:effectLst/>
              <a:uLnTx/>
              <a:uFillTx/>
              <a:latin typeface="Barlow Condensed"/>
              <a:ea typeface="+mn-ea"/>
              <a:cs typeface="+mn-cs"/>
            </a:endParaRPr>
          </a:p>
        </p:txBody>
      </p:sp>
    </p:spTree>
    <p:extLst>
      <p:ext uri="{BB962C8B-B14F-4D97-AF65-F5344CB8AC3E}">
        <p14:creationId xmlns:p14="http://schemas.microsoft.com/office/powerpoint/2010/main" val="2004348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67734" y="160866"/>
            <a:ext cx="3496733" cy="769408"/>
          </a:xfrm>
        </p:spPr>
        <p:txBody>
          <a:bodyPr>
            <a:normAutofit fontScale="90000"/>
          </a:bodyPr>
          <a:lstStyle/>
          <a:p>
            <a:r>
              <a:rPr lang="fr-FR" dirty="0"/>
              <a:t>Develop guides</a:t>
            </a:r>
            <a:br>
              <a:rPr lang="fr-FR" dirty="0"/>
            </a:br>
            <a:br>
              <a:rPr lang="fr-FR" dirty="0"/>
            </a:br>
            <a:endParaRPr lang="en-US" dirty="0"/>
          </a:p>
        </p:txBody>
      </p:sp>
      <p:sp>
        <p:nvSpPr>
          <p:cNvPr id="5" name="TextBox 4">
            <a:extLst>
              <a:ext uri="{FF2B5EF4-FFF2-40B4-BE49-F238E27FC236}">
                <a16:creationId xmlns:a16="http://schemas.microsoft.com/office/drawing/2014/main" id="{E213007E-6D1E-812F-7B0A-AE4782DE9533}"/>
              </a:ext>
            </a:extLst>
          </p:cNvPr>
          <p:cNvSpPr txBox="1"/>
          <p:nvPr/>
        </p:nvSpPr>
        <p:spPr>
          <a:xfrm>
            <a:off x="253998" y="797510"/>
            <a:ext cx="11396133" cy="63709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t>Introduction</a:t>
            </a:r>
          </a:p>
          <a:p>
            <a:pPr marR="0" lvl="0" algn="l" defTabSz="914400" rtl="0" eaLnBrk="1" fontAlgn="auto" latinLnBrk="0" hangingPunct="1">
              <a:lnSpc>
                <a:spcPct val="100000"/>
              </a:lnSpc>
              <a:spcBef>
                <a:spcPts val="0"/>
              </a:spcBef>
              <a:spcAft>
                <a:spcPts val="0"/>
              </a:spcAft>
              <a:buClrTx/>
              <a:buSzTx/>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t>What is this guide for? –</a:t>
            </a:r>
            <a:r>
              <a:rPr kumimoji="0" lang="en-US" sz="2400" b="0" i="0" u="none" strike="noStrike" kern="1200" cap="none" spc="0" normalizeH="0" baseline="0" noProof="0" dirty="0">
                <a:ln>
                  <a:noFill/>
                </a:ln>
                <a:solidFill>
                  <a:prstClr val="black"/>
                </a:solidFill>
                <a:effectLst/>
                <a:uLnTx/>
                <a:uFillTx/>
                <a:latin typeface="Barlow Condensed"/>
                <a:ea typeface="+mn-ea"/>
                <a:cs typeface="+mn-cs"/>
              </a:rPr>
              <a:t>trainers of trainees, other researchers or donors</a:t>
            </a:r>
          </a:p>
          <a:p>
            <a:pPr marR="0" lvl="0" algn="l" defTabSz="914400" rtl="0" eaLnBrk="1" fontAlgn="auto" latinLnBrk="0" hangingPunct="1">
              <a:lnSpc>
                <a:spcPct val="100000"/>
              </a:lnSpc>
              <a:spcBef>
                <a:spcPts val="0"/>
              </a:spcBef>
              <a:spcAft>
                <a:spcPts val="0"/>
              </a:spcAft>
              <a:buClrTx/>
              <a:buSzTx/>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t>Who does this guide focus on? – </a:t>
            </a:r>
            <a:r>
              <a:rPr lang="en-US" sz="2400" dirty="0" err="1"/>
              <a:t>Marginalised</a:t>
            </a:r>
            <a:r>
              <a:rPr lang="en-US" sz="2400" dirty="0"/>
              <a:t> and vulnerable groups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t>How was this guide created? –the method used in generating the data for the guide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400" dirty="0"/>
              <a:t>Framing the guide using a gender-responsive approach</a:t>
            </a:r>
          </a:p>
          <a:p>
            <a:pPr marR="0" lvl="0" algn="l" defTabSz="914400" rtl="0" eaLnBrk="1" fontAlgn="auto" latinLnBrk="0" hangingPunct="1">
              <a:lnSpc>
                <a:spcPct val="100000"/>
              </a:lnSpc>
              <a:spcBef>
                <a:spcPts val="0"/>
              </a:spcBef>
              <a:spcAft>
                <a:spcPts val="0"/>
              </a:spcAft>
              <a:buClrTx/>
              <a:buSzTx/>
              <a:tabLst/>
              <a:defRPr/>
            </a:pPr>
            <a:endParaRPr lang="en-US" sz="2400" dirty="0"/>
          </a:p>
          <a:p>
            <a:pPr marR="0" lvl="0" algn="l" defTabSz="914400" rtl="0" eaLnBrk="1" fontAlgn="auto" latinLnBrk="0" hangingPunct="1">
              <a:lnSpc>
                <a:spcPct val="100000"/>
              </a:lnSpc>
              <a:spcBef>
                <a:spcPts val="0"/>
              </a:spcBef>
              <a:spcAft>
                <a:spcPts val="0"/>
              </a:spcAft>
              <a:buClrTx/>
              <a:buSzTx/>
              <a:tabLst/>
              <a:defRPr/>
            </a:pPr>
            <a:r>
              <a:rPr lang="en-US" sz="2400" dirty="0"/>
              <a:t>Example of a guide: </a:t>
            </a:r>
          </a:p>
          <a:p>
            <a:pPr marR="0" lvl="0" algn="l" defTabSz="914400" rtl="0" eaLnBrk="1" fontAlgn="auto" latinLnBrk="0" hangingPunct="1">
              <a:lnSpc>
                <a:spcPct val="100000"/>
              </a:lnSpc>
              <a:spcBef>
                <a:spcPts val="0"/>
              </a:spcBef>
              <a:spcAft>
                <a:spcPts val="0"/>
              </a:spcAft>
              <a:buClrTx/>
              <a:buSzTx/>
              <a:tabLst/>
              <a:defRPr/>
            </a:pPr>
            <a:endParaRPr lang="en-US" sz="2400" dirty="0"/>
          </a:p>
          <a:p>
            <a:pPr marR="0" lvl="0" algn="l" defTabSz="914400" rtl="0" eaLnBrk="1" fontAlgn="auto" latinLnBrk="0" hangingPunct="1">
              <a:lnSpc>
                <a:spcPct val="100000"/>
              </a:lnSpc>
              <a:spcBef>
                <a:spcPts val="0"/>
              </a:spcBef>
              <a:spcAft>
                <a:spcPts val="0"/>
              </a:spcAft>
              <a:buClrTx/>
              <a:buSzTx/>
              <a:tabLst/>
              <a:defRPr/>
            </a:pPr>
            <a:r>
              <a:rPr lang="en-US" sz="2400" dirty="0">
                <a:hlinkClick r:id="rId2"/>
              </a:rPr>
              <a:t>Practical Guide for Mainstreaming Gender in Multi-Stakeholder Platforms in Agri-Food Systems</a:t>
            </a:r>
            <a:endParaRPr lang="en-US" sz="2400" dirty="0"/>
          </a:p>
          <a:p>
            <a:pPr marR="0" lvl="0" algn="l" defTabSz="914400" rtl="0" eaLnBrk="1" fontAlgn="auto" latinLnBrk="0" hangingPunct="1">
              <a:lnSpc>
                <a:spcPct val="100000"/>
              </a:lnSpc>
              <a:spcBef>
                <a:spcPts val="0"/>
              </a:spcBef>
              <a:spcAft>
                <a:spcPts val="0"/>
              </a:spcAft>
              <a:buClrTx/>
              <a:buSzTx/>
              <a:tabLst/>
              <a:defRPr/>
            </a:pPr>
            <a:r>
              <a:rPr lang="en-US" sz="2400" dirty="0">
                <a:hlinkClick r:id="rId3"/>
              </a:rPr>
              <a:t>A Guide for implementing gender-responsive nutrition programs</a:t>
            </a:r>
            <a:endParaRPr lang="en-US" sz="2400" dirty="0"/>
          </a:p>
          <a:p>
            <a:pPr marR="0" lvl="0" algn="l" defTabSz="914400" rtl="0" eaLnBrk="1" fontAlgn="auto" latinLnBrk="0" hangingPunct="1">
              <a:lnSpc>
                <a:spcPct val="100000"/>
              </a:lnSpc>
              <a:spcBef>
                <a:spcPts val="0"/>
              </a:spcBef>
              <a:spcAft>
                <a:spcPts val="0"/>
              </a:spcAft>
              <a:buClrTx/>
              <a:buSzTx/>
              <a:tabLst/>
              <a:defRPr/>
            </a:pPr>
            <a:r>
              <a:rPr lang="en-US" sz="2400" dirty="0">
                <a:hlinkClick r:id="rId4"/>
              </a:rPr>
              <a:t>Guide on the processes and partnerships for co-designing socio-technical innovation bundles for women empowerment and resilience in Ethiopia</a:t>
            </a:r>
            <a:endParaRPr lang="en-US" sz="2400" dirty="0"/>
          </a:p>
          <a:p>
            <a:pPr marR="0" lvl="0" algn="l" defTabSz="914400" rtl="0" eaLnBrk="1" fontAlgn="auto" latinLnBrk="0" hangingPunct="1">
              <a:lnSpc>
                <a:spcPct val="100000"/>
              </a:lnSpc>
              <a:spcBef>
                <a:spcPts val="0"/>
              </a:spcBef>
              <a:spcAft>
                <a:spcPts val="0"/>
              </a:spcAft>
              <a:buClrTx/>
              <a:buSzTx/>
              <a:tabLst/>
              <a:defRPr/>
            </a:pPr>
            <a:endParaRPr lang="en-US" sz="2400" dirty="0"/>
          </a:p>
        </p:txBody>
      </p:sp>
    </p:spTree>
    <p:extLst>
      <p:ext uri="{BB962C8B-B14F-4D97-AF65-F5344CB8AC3E}">
        <p14:creationId xmlns:p14="http://schemas.microsoft.com/office/powerpoint/2010/main" val="2732473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296333" y="143515"/>
            <a:ext cx="5486400" cy="660400"/>
          </a:xfrm>
        </p:spPr>
        <p:txBody>
          <a:bodyPr>
            <a:normAutofit fontScale="90000"/>
          </a:bodyPr>
          <a:lstStyle/>
          <a:p>
            <a:r>
              <a:rPr lang="fr-FR" dirty="0"/>
              <a:t>Development of PowerPoint</a:t>
            </a:r>
            <a:br>
              <a:rPr lang="fr-FR" dirty="0"/>
            </a:br>
            <a:br>
              <a:rPr lang="fr-FR" dirty="0"/>
            </a:br>
            <a:endParaRPr lang="en-US" sz="2700" dirty="0">
              <a:latin typeface="+mn-lt"/>
            </a:endParaRPr>
          </a:p>
        </p:txBody>
      </p:sp>
      <p:sp>
        <p:nvSpPr>
          <p:cNvPr id="7" name="TextBox 6">
            <a:extLst>
              <a:ext uri="{FF2B5EF4-FFF2-40B4-BE49-F238E27FC236}">
                <a16:creationId xmlns:a16="http://schemas.microsoft.com/office/drawing/2014/main" id="{B24A8DD7-64F4-BAC1-264C-7A10CC30C38B}"/>
              </a:ext>
            </a:extLst>
          </p:cNvPr>
          <p:cNvSpPr txBox="1"/>
          <p:nvPr/>
        </p:nvSpPr>
        <p:spPr>
          <a:xfrm>
            <a:off x="296333" y="684243"/>
            <a:ext cx="11446933" cy="5970865"/>
          </a:xfrm>
          <a:prstGeom prst="rect">
            <a:avLst/>
          </a:prstGeom>
          <a:noFill/>
        </p:spPr>
        <p:txBody>
          <a:bodyPr wrap="square">
            <a:spAutoFit/>
          </a:bodyPr>
          <a:lstStyle/>
          <a:p>
            <a:pPr marL="457200" indent="-457200">
              <a:buFont typeface="Wingdings" panose="05000000000000000000" pitchFamily="2" charset="2"/>
              <a:buChar char="§"/>
            </a:pPr>
            <a:r>
              <a:rPr kumimoji="0" lang="en-US" sz="2700" b="0" i="0" u="none" strike="noStrike" kern="1200" cap="none" spc="0" normalizeH="0" baseline="0" noProof="0" dirty="0">
                <a:ln>
                  <a:noFill/>
                </a:ln>
                <a:effectLst/>
                <a:uLnTx/>
                <a:uFillTx/>
                <a:latin typeface="Barlow Condensed"/>
                <a:ea typeface="+mj-ea"/>
                <a:cs typeface="+mj-cs"/>
              </a:rPr>
              <a:t>Use the institutional branding </a:t>
            </a:r>
          </a:p>
          <a:p>
            <a:pPr marL="457200" indent="-457200">
              <a:buFont typeface="Wingdings" panose="05000000000000000000" pitchFamily="2" charset="2"/>
              <a:buChar char="§"/>
            </a:pPr>
            <a:r>
              <a:rPr lang="en-US" sz="2700" dirty="0">
                <a:latin typeface="Barlow Condensed"/>
                <a:ea typeface="+mj-ea"/>
                <a:cs typeface="+mj-cs"/>
              </a:rPr>
              <a:t>Develop an agenda – introduction, method, result and discussion, conclusion and recommendation</a:t>
            </a:r>
          </a:p>
          <a:p>
            <a:pPr marL="457200" indent="-457200">
              <a:buFont typeface="Wingdings" panose="05000000000000000000" pitchFamily="2" charset="2"/>
              <a:buChar char="§"/>
            </a:pPr>
            <a:endParaRPr kumimoji="0" lang="en-US" sz="2700" b="0" i="0" u="none" strike="noStrike" kern="1200" cap="none" spc="0" normalizeH="0" baseline="0" noProof="0" dirty="0">
              <a:ln>
                <a:noFill/>
              </a:ln>
              <a:effectLst/>
              <a:uLnTx/>
              <a:uFillTx/>
              <a:latin typeface="Barlow Condensed"/>
              <a:ea typeface="+mj-ea"/>
              <a:cs typeface="+mj-cs"/>
            </a:endParaRPr>
          </a:p>
          <a:p>
            <a:pPr marL="457200" indent="-457200">
              <a:buFont typeface="Wingdings" panose="05000000000000000000" pitchFamily="2" charset="2"/>
              <a:buChar char="ü"/>
            </a:pPr>
            <a:r>
              <a:rPr lang="en-US" sz="2700" dirty="0">
                <a:latin typeface="Barlow Condensed"/>
                <a:ea typeface="+mj-ea"/>
                <a:cs typeface="+mj-cs"/>
              </a:rPr>
              <a:t>Highlight to e</a:t>
            </a:r>
            <a:r>
              <a:rPr kumimoji="0" lang="en-US" sz="2700" b="0" i="0" u="none" strike="noStrike" kern="1200" cap="none" spc="0" normalizeH="0" baseline="0" noProof="0" dirty="0" err="1">
                <a:ln>
                  <a:noFill/>
                </a:ln>
                <a:effectLst/>
                <a:uLnTx/>
                <a:uFillTx/>
                <a:latin typeface="Barlow Condensed"/>
                <a:ea typeface="+mj-ea"/>
                <a:cs typeface="+mj-cs"/>
              </a:rPr>
              <a:t>mphasize</a:t>
            </a:r>
            <a:r>
              <a:rPr kumimoji="0" lang="en-US" sz="2700" b="0" i="0" u="none" strike="noStrike" kern="1200" cap="none" spc="0" normalizeH="0" baseline="0" noProof="0" dirty="0">
                <a:ln>
                  <a:noFill/>
                </a:ln>
                <a:effectLst/>
                <a:uLnTx/>
                <a:uFillTx/>
                <a:latin typeface="Barlow Condensed"/>
                <a:ea typeface="+mj-ea"/>
                <a:cs typeface="+mj-cs"/>
              </a:rPr>
              <a:t> key points</a:t>
            </a:r>
            <a:r>
              <a:rPr lang="en-US" sz="2700" dirty="0">
                <a:latin typeface="Barlow Condensed"/>
                <a:ea typeface="+mj-ea"/>
                <a:cs typeface="+mj-cs"/>
              </a:rPr>
              <a:t>.</a:t>
            </a:r>
            <a:endParaRPr kumimoji="0" lang="en-US" sz="2700" b="0" i="0" u="none" strike="noStrike" kern="1200" cap="none" spc="0" normalizeH="0" baseline="0" noProof="0" dirty="0">
              <a:ln>
                <a:noFill/>
              </a:ln>
              <a:effectLst/>
              <a:uLnTx/>
              <a:uFillTx/>
              <a:latin typeface="Barlow Condensed"/>
              <a:ea typeface="+mj-ea"/>
              <a:cs typeface="+mj-cs"/>
            </a:endParaRPr>
          </a:p>
          <a:p>
            <a:pPr marL="457200" indent="-457200">
              <a:buFont typeface="Wingdings" panose="05000000000000000000" pitchFamily="2" charset="2"/>
              <a:buChar char="ü"/>
            </a:pPr>
            <a:endParaRPr lang="en-US" sz="2700" dirty="0">
              <a:latin typeface="Barlow Condensed"/>
              <a:ea typeface="+mj-ea"/>
              <a:cs typeface="+mj-cs"/>
            </a:endParaRPr>
          </a:p>
          <a:p>
            <a:pPr marL="457200" indent="-457200">
              <a:buFont typeface="Wingdings" panose="05000000000000000000" pitchFamily="2" charset="2"/>
              <a:buChar char="ü"/>
            </a:pPr>
            <a:r>
              <a:rPr kumimoji="0" lang="en-GB" sz="2700" b="0" i="0" u="none" strike="noStrike" kern="1200" cap="none" spc="0" normalizeH="0" baseline="0" noProof="0" dirty="0">
                <a:ln>
                  <a:noFill/>
                </a:ln>
                <a:effectLst/>
                <a:uLnTx/>
                <a:uFillTx/>
                <a:latin typeface="Barlow Condensed"/>
                <a:ea typeface="+mj-ea"/>
                <a:cs typeface="+mj-cs"/>
              </a:rPr>
              <a:t>Incorporate charts, graphs, images, and diagrams to illustrate your points. </a:t>
            </a:r>
          </a:p>
          <a:p>
            <a:endParaRPr kumimoji="0" lang="en-US" sz="2700" b="0" i="0" u="none" strike="noStrike" kern="1200" cap="none" spc="0" normalizeH="0" baseline="0" noProof="0" dirty="0">
              <a:ln>
                <a:noFill/>
              </a:ln>
              <a:effectLst/>
              <a:uLnTx/>
              <a:uFillTx/>
              <a:latin typeface="Barlow Condensed"/>
              <a:ea typeface="+mj-ea"/>
              <a:cs typeface="+mj-cs"/>
            </a:endParaRPr>
          </a:p>
          <a:p>
            <a:pPr marL="457200" indent="-457200">
              <a:buFont typeface="Wingdings" panose="05000000000000000000" pitchFamily="2" charset="2"/>
              <a:buChar char="ü"/>
            </a:pPr>
            <a:r>
              <a:rPr kumimoji="0" lang="en-US" sz="2700" b="0" i="0" u="none" strike="noStrike" kern="1200" cap="none" spc="0" normalizeH="0" baseline="0" noProof="0" dirty="0">
                <a:ln>
                  <a:noFill/>
                </a:ln>
                <a:effectLst/>
                <a:uLnTx/>
                <a:uFillTx/>
                <a:latin typeface="Barlow Condensed"/>
                <a:ea typeface="+mj-ea"/>
                <a:cs typeface="+mj-cs"/>
              </a:rPr>
              <a:t>Headings, subheadings, and logos should show up in the same spot on each frame. Margins, fonts, font size, and </a:t>
            </a:r>
            <a:r>
              <a:rPr kumimoji="0" lang="en-US" sz="2700" b="0" i="0" u="none" strike="noStrike" kern="1200" cap="none" spc="0" normalizeH="0" baseline="0" noProof="0" dirty="0" err="1">
                <a:ln>
                  <a:noFill/>
                </a:ln>
                <a:effectLst/>
                <a:uLnTx/>
                <a:uFillTx/>
                <a:latin typeface="Barlow Condensed"/>
                <a:ea typeface="+mj-ea"/>
                <a:cs typeface="+mj-cs"/>
              </a:rPr>
              <a:t>colours</a:t>
            </a:r>
            <a:r>
              <a:rPr kumimoji="0" lang="en-US" sz="2700" b="0" i="0" u="none" strike="noStrike" kern="1200" cap="none" spc="0" normalizeH="0" baseline="0" noProof="0" dirty="0">
                <a:ln>
                  <a:noFill/>
                </a:ln>
                <a:effectLst/>
                <a:uLnTx/>
                <a:uFillTx/>
                <a:latin typeface="Barlow Condensed"/>
                <a:ea typeface="+mj-ea"/>
                <a:cs typeface="+mj-cs"/>
              </a:rPr>
              <a:t> should be consistent</a:t>
            </a:r>
          </a:p>
          <a:p>
            <a:pPr marL="457200" indent="-457200">
              <a:buFont typeface="Wingdings" panose="05000000000000000000" pitchFamily="2" charset="2"/>
              <a:buChar char="ü"/>
            </a:pPr>
            <a:endParaRPr kumimoji="0" lang="en-US" sz="2700" b="0" i="0" u="none" strike="noStrike" kern="1200" cap="none" spc="0" normalizeH="0" baseline="0" noProof="0" dirty="0">
              <a:ln>
                <a:noFill/>
              </a:ln>
              <a:effectLst/>
              <a:uLnTx/>
              <a:uFillTx/>
              <a:latin typeface="Barlow Condensed"/>
              <a:ea typeface="+mj-ea"/>
              <a:cs typeface="+mj-cs"/>
            </a:endParaRPr>
          </a:p>
          <a:p>
            <a:pPr marL="457200" indent="-457200">
              <a:buFont typeface="Wingdings" panose="05000000000000000000" pitchFamily="2" charset="2"/>
              <a:buChar char="ü"/>
            </a:pPr>
            <a:r>
              <a:rPr kumimoji="0" lang="en-US" sz="2000" b="0" i="0" u="none" strike="noStrike" kern="1200" cap="none" spc="0" normalizeH="0" baseline="0" noProof="0" dirty="0">
                <a:ln>
                  <a:noFill/>
                </a:ln>
                <a:effectLst/>
                <a:uLnTx/>
                <a:uFillTx/>
                <a:latin typeface="Barlow Condensed"/>
                <a:ea typeface="+mj-ea"/>
                <a:cs typeface="+mj-cs"/>
              </a:rPr>
              <a:t>Font Style Should be Readable</a:t>
            </a:r>
          </a:p>
          <a:p>
            <a:pPr marL="457200" indent="-457200">
              <a:buFont typeface="Wingdings" panose="05000000000000000000" pitchFamily="2" charset="2"/>
              <a:buChar char="ü"/>
            </a:pPr>
            <a:endParaRPr kumimoji="0" lang="en-US" sz="2000" b="0" i="0" u="none" strike="noStrike" kern="1200" cap="none" spc="0" normalizeH="0" baseline="0" noProof="0" dirty="0">
              <a:ln>
                <a:noFill/>
              </a:ln>
              <a:effectLst/>
              <a:uLnTx/>
              <a:uFillTx/>
              <a:latin typeface="Barlow Condensed"/>
              <a:ea typeface="+mj-ea"/>
              <a:cs typeface="+mj-cs"/>
            </a:endParaRPr>
          </a:p>
          <a:p>
            <a:pPr marL="457200" indent="-457200">
              <a:buFont typeface="Wingdings" panose="05000000000000000000" pitchFamily="2" charset="2"/>
              <a:buChar char="ü"/>
            </a:pPr>
            <a:r>
              <a:rPr kumimoji="0" lang="en-US" sz="2700" b="0" i="0" u="none" strike="noStrike" kern="1200" cap="none" spc="0" normalizeH="0" baseline="0" noProof="0" dirty="0">
                <a:ln>
                  <a:noFill/>
                </a:ln>
                <a:effectLst/>
                <a:uLnTx/>
                <a:uFillTx/>
                <a:latin typeface="Algerian" panose="04020705040A02060702" pitchFamily="82" charset="0"/>
                <a:ea typeface="+mj-ea"/>
                <a:cs typeface="+mj-cs"/>
              </a:rPr>
              <a:t>Don’t Sacrifice Readability for Style</a:t>
            </a:r>
            <a:br>
              <a:rPr kumimoji="0" lang="en-US" sz="2700" b="0" i="0" u="none" strike="noStrike" kern="1200" cap="none" spc="0" normalizeH="0" baseline="0" noProof="0" dirty="0">
                <a:ln>
                  <a:noFill/>
                </a:ln>
                <a:solidFill>
                  <a:srgbClr val="233C7B"/>
                </a:solidFill>
                <a:effectLst/>
                <a:uLnTx/>
                <a:uFillTx/>
                <a:latin typeface="Barlow Condensed"/>
                <a:ea typeface="+mj-ea"/>
                <a:cs typeface="+mj-cs"/>
              </a:rPr>
            </a:br>
            <a:endParaRPr lang="en-US" dirty="0"/>
          </a:p>
        </p:txBody>
      </p:sp>
    </p:spTree>
    <p:extLst>
      <p:ext uri="{BB962C8B-B14F-4D97-AF65-F5344CB8AC3E}">
        <p14:creationId xmlns:p14="http://schemas.microsoft.com/office/powerpoint/2010/main" val="2208788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76201" y="101600"/>
            <a:ext cx="5486400" cy="660400"/>
          </a:xfrm>
        </p:spPr>
        <p:txBody>
          <a:bodyPr>
            <a:normAutofit fontScale="90000"/>
          </a:bodyPr>
          <a:lstStyle/>
          <a:p>
            <a:r>
              <a:rPr lang="fr-FR" dirty="0"/>
              <a:t>Development of PowerPoint</a:t>
            </a:r>
            <a:br>
              <a:rPr lang="fr-FR" dirty="0"/>
            </a:br>
            <a:br>
              <a:rPr lang="fr-FR" dirty="0"/>
            </a:br>
            <a:endParaRPr lang="en-US" sz="2700" dirty="0">
              <a:latin typeface="+mn-lt"/>
            </a:endParaRPr>
          </a:p>
        </p:txBody>
      </p:sp>
      <p:sp>
        <p:nvSpPr>
          <p:cNvPr id="7" name="TextBox 6">
            <a:extLst>
              <a:ext uri="{FF2B5EF4-FFF2-40B4-BE49-F238E27FC236}">
                <a16:creationId xmlns:a16="http://schemas.microsoft.com/office/drawing/2014/main" id="{B24A8DD7-64F4-BAC1-264C-7A10CC30C38B}"/>
              </a:ext>
            </a:extLst>
          </p:cNvPr>
          <p:cNvSpPr txBox="1"/>
          <p:nvPr/>
        </p:nvSpPr>
        <p:spPr>
          <a:xfrm>
            <a:off x="296333" y="684243"/>
            <a:ext cx="11446933" cy="5770811"/>
          </a:xfrm>
          <a:prstGeom prst="rect">
            <a:avLst/>
          </a:prstGeom>
          <a:noFill/>
        </p:spPr>
        <p:txBody>
          <a:bodyPr wrap="square">
            <a:spAutoFit/>
          </a:bodyPr>
          <a:lstStyle/>
          <a:p>
            <a:pPr marL="457200" indent="-457200">
              <a:buFont typeface="Wingdings" panose="05000000000000000000" pitchFamily="2" charset="2"/>
              <a:buChar char="§"/>
            </a:pPr>
            <a:r>
              <a:rPr kumimoji="0" lang="en-US" sz="2700" b="0" i="0" u="none" strike="noStrike" kern="1200" cap="none" spc="0" normalizeH="0" baseline="0" noProof="0" dirty="0">
                <a:ln>
                  <a:noFill/>
                </a:ln>
                <a:effectLst/>
                <a:uLnTx/>
                <a:uFillTx/>
                <a:latin typeface="Barlow Condensed"/>
                <a:ea typeface="+mj-ea"/>
                <a:cs typeface="+mj-cs"/>
              </a:rPr>
              <a:t>Italics</a:t>
            </a:r>
          </a:p>
          <a:p>
            <a:pPr marL="457200" indent="-457200">
              <a:buFont typeface="Wingdings" panose="05000000000000000000" pitchFamily="2" charset="2"/>
              <a:buChar char="ü"/>
            </a:pPr>
            <a:r>
              <a:rPr kumimoji="0" lang="en-US" sz="2700" b="0" i="0" u="none" strike="noStrike" kern="1200" cap="none" spc="0" normalizeH="0" baseline="0" noProof="0" dirty="0">
                <a:ln>
                  <a:noFill/>
                </a:ln>
                <a:effectLst/>
                <a:uLnTx/>
                <a:uFillTx/>
                <a:latin typeface="Barlow Condensed"/>
                <a:ea typeface="+mj-ea"/>
                <a:cs typeface="+mj-cs"/>
              </a:rPr>
              <a:t>Used for “quotes”</a:t>
            </a:r>
          </a:p>
          <a:p>
            <a:pPr marL="457200" indent="-457200">
              <a:buFont typeface="Wingdings" panose="05000000000000000000" pitchFamily="2" charset="2"/>
              <a:buChar char="ü"/>
            </a:pPr>
            <a:r>
              <a:rPr kumimoji="0" lang="en-US" sz="2700" b="0" i="0" u="none" strike="noStrike" kern="1200" cap="none" spc="0" normalizeH="0" baseline="0" noProof="0" dirty="0">
                <a:ln>
                  <a:noFill/>
                </a:ln>
                <a:effectLst/>
                <a:uLnTx/>
                <a:uFillTx/>
                <a:latin typeface="Barlow Condensed"/>
                <a:ea typeface="+mj-ea"/>
                <a:cs typeface="+mj-cs"/>
              </a:rPr>
              <a:t>Used to highlight thoughts or ideas</a:t>
            </a:r>
          </a:p>
          <a:p>
            <a:pPr marL="457200" indent="-457200">
              <a:buFont typeface="Wingdings" panose="05000000000000000000" pitchFamily="2" charset="2"/>
              <a:buChar char="ü"/>
            </a:pPr>
            <a:r>
              <a:rPr kumimoji="0" lang="en-US" sz="2700" b="0" i="0" u="none" strike="noStrike" kern="1200" cap="none" spc="0" normalizeH="0" baseline="0" noProof="0" dirty="0">
                <a:ln>
                  <a:noFill/>
                </a:ln>
                <a:effectLst/>
                <a:uLnTx/>
                <a:uFillTx/>
                <a:latin typeface="Barlow Condensed"/>
                <a:ea typeface="+mj-ea"/>
                <a:cs typeface="+mj-cs"/>
              </a:rPr>
              <a:t>Used for book, journal, or magazine titles</a:t>
            </a:r>
          </a:p>
          <a:p>
            <a:pPr marL="457200" indent="-457200">
              <a:buFont typeface="Wingdings" panose="05000000000000000000" pitchFamily="2" charset="2"/>
              <a:buChar char="§"/>
            </a:pPr>
            <a:endParaRPr kumimoji="0" lang="en-US" sz="2700" b="0" i="0" u="none" strike="noStrike" kern="1200" cap="none" spc="0" normalizeH="0" baseline="0" noProof="0" dirty="0">
              <a:ln>
                <a:noFill/>
              </a:ln>
              <a:effectLst/>
              <a:uLnTx/>
              <a:uFillTx/>
              <a:latin typeface="Barlow Condensed"/>
              <a:ea typeface="+mj-ea"/>
              <a:cs typeface="+mj-cs"/>
            </a:endParaRPr>
          </a:p>
          <a:p>
            <a:pPr marL="457200" indent="-457200">
              <a:buFont typeface="Wingdings" panose="05000000000000000000" pitchFamily="2" charset="2"/>
              <a:buChar char="§"/>
            </a:pPr>
            <a:r>
              <a:rPr lang="en-US" sz="2700" dirty="0">
                <a:latin typeface="Bahnschrift Condensed" panose="020B0502040204020203" pitchFamily="34" charset="0"/>
                <a:ea typeface="+mj-ea"/>
                <a:cs typeface="+mj-cs"/>
              </a:rPr>
              <a:t>Different</a:t>
            </a:r>
            <a:r>
              <a:rPr lang="en-US" sz="2700" dirty="0">
                <a:latin typeface="Barlow Condensed"/>
                <a:ea typeface="+mj-ea"/>
                <a:cs typeface="+mj-cs"/>
              </a:rPr>
              <a:t> </a:t>
            </a:r>
            <a:r>
              <a:rPr lang="en-US" sz="2700" dirty="0">
                <a:latin typeface="Bernard MT Condensed" panose="02050806060905020404" pitchFamily="18" charset="0"/>
                <a:ea typeface="+mj-ea"/>
                <a:cs typeface="+mj-cs"/>
              </a:rPr>
              <a:t>styles</a:t>
            </a:r>
            <a:r>
              <a:rPr lang="en-US" sz="2700" dirty="0">
                <a:latin typeface="Barlow Condensed"/>
                <a:ea typeface="+mj-ea"/>
                <a:cs typeface="+mj-cs"/>
              </a:rPr>
              <a:t> are </a:t>
            </a:r>
            <a:r>
              <a:rPr lang="en-US" sz="2700" dirty="0">
                <a:latin typeface="Script MT Bold" panose="03040602040607080904" pitchFamily="66" charset="0"/>
                <a:ea typeface="+mj-ea"/>
                <a:cs typeface="+mj-cs"/>
              </a:rPr>
              <a:t>disconcerting</a:t>
            </a:r>
            <a:r>
              <a:rPr lang="en-US" sz="2700" dirty="0">
                <a:latin typeface="Barlow Condensed"/>
                <a:ea typeface="+mj-ea"/>
                <a:cs typeface="+mj-cs"/>
              </a:rPr>
              <a:t> to the </a:t>
            </a:r>
            <a:r>
              <a:rPr lang="en-US" sz="2700" dirty="0">
                <a:latin typeface="Copperplate Gothic Bold" panose="020E0705020206020404" pitchFamily="34" charset="0"/>
                <a:ea typeface="+mj-ea"/>
                <a:cs typeface="+mj-cs"/>
              </a:rPr>
              <a:t>audience</a:t>
            </a:r>
            <a:r>
              <a:rPr lang="en-US" sz="2700" dirty="0">
                <a:latin typeface="Barlow Condensed"/>
                <a:ea typeface="+mj-ea"/>
                <a:cs typeface="+mj-cs"/>
              </a:rPr>
              <a:t>.</a:t>
            </a:r>
          </a:p>
          <a:p>
            <a:pPr marL="457200" indent="-457200">
              <a:buFont typeface="Wingdings" panose="05000000000000000000" pitchFamily="2" charset="2"/>
              <a:buChar char="ü"/>
            </a:pPr>
            <a:r>
              <a:rPr kumimoji="0" lang="en-US" sz="2700" b="0" i="0" u="none" strike="noStrike" kern="1200" cap="none" spc="0" normalizeH="0" baseline="0" noProof="0" dirty="0">
                <a:ln>
                  <a:noFill/>
                </a:ln>
                <a:effectLst/>
                <a:uLnTx/>
                <a:uFillTx/>
                <a:latin typeface="Barlow Condensed"/>
                <a:ea typeface="+mj-ea"/>
                <a:cs typeface="+mj-cs"/>
              </a:rPr>
              <a:t>You want the audience to focus on what you present, not the way you present</a:t>
            </a:r>
          </a:p>
          <a:p>
            <a:pPr marL="457200" indent="-457200">
              <a:buFont typeface="Wingdings" panose="05000000000000000000" pitchFamily="2" charset="2"/>
              <a:buChar char="ü"/>
            </a:pPr>
            <a:endParaRPr kumimoji="0" lang="en-US" sz="2700" b="0" i="0" u="none" strike="noStrike" kern="1200" cap="none" spc="0" normalizeH="0" baseline="0" noProof="0" dirty="0">
              <a:ln>
                <a:noFill/>
              </a:ln>
              <a:effectLst/>
              <a:uLnTx/>
              <a:uFillTx/>
              <a:latin typeface="Barlow Condensed"/>
              <a:ea typeface="+mj-ea"/>
              <a:cs typeface="+mj-cs"/>
            </a:endParaRPr>
          </a:p>
          <a:p>
            <a:pPr marL="457200" indent="-457200">
              <a:buFont typeface="Wingdings" panose="05000000000000000000" pitchFamily="2" charset="2"/>
              <a:buChar char="§"/>
            </a:pPr>
            <a:r>
              <a:rPr kumimoji="0" lang="en-US" sz="2700" b="0" i="0" u="none" strike="noStrike" kern="1200" cap="none" spc="0" normalizeH="0" baseline="0" noProof="0" dirty="0">
                <a:ln>
                  <a:noFill/>
                </a:ln>
                <a:effectLst/>
                <a:uLnTx/>
                <a:uFillTx/>
                <a:latin typeface="Barlow Condensed"/>
                <a:ea typeface="+mj-ea"/>
                <a:cs typeface="+mj-cs"/>
              </a:rPr>
              <a:t>Colors</a:t>
            </a:r>
          </a:p>
          <a:p>
            <a:pPr marL="457200" indent="-457200">
              <a:buFont typeface="Wingdings" panose="05000000000000000000" pitchFamily="2" charset="2"/>
              <a:buChar char="ü"/>
            </a:pPr>
            <a:r>
              <a:rPr kumimoji="0" lang="en-US" sz="2700" b="0" i="0" u="none" strike="noStrike" kern="1200" cap="none" spc="0" normalizeH="0" baseline="0" noProof="0" dirty="0">
                <a:ln>
                  <a:noFill/>
                </a:ln>
                <a:effectLst/>
                <a:uLnTx/>
                <a:uFillTx/>
                <a:latin typeface="Barlow Condensed"/>
                <a:ea typeface="+mj-ea"/>
                <a:cs typeface="+mj-cs"/>
              </a:rPr>
              <a:t>Reds and oranges are high-energy but can be difficult to stay focused on. Greens, blues, and browns are mellow but not as attention-grabbing. Reds and Greens can be difficult to see for the </a:t>
            </a:r>
            <a:r>
              <a:rPr kumimoji="0" lang="en-US" sz="2700" b="0" i="0" u="none" strike="noStrike" kern="1200" cap="none" spc="0" normalizeH="0" baseline="0" noProof="0" dirty="0" err="1">
                <a:ln>
                  <a:noFill/>
                </a:ln>
                <a:effectLst/>
                <a:uLnTx/>
                <a:uFillTx/>
                <a:latin typeface="Barlow Condensed"/>
                <a:ea typeface="+mj-ea"/>
                <a:cs typeface="+mj-cs"/>
              </a:rPr>
              <a:t>colour</a:t>
            </a:r>
            <a:r>
              <a:rPr kumimoji="0" lang="en-US" sz="2700" b="0" i="0" u="none" strike="noStrike" kern="1200" cap="none" spc="0" normalizeH="0" baseline="0" noProof="0" dirty="0">
                <a:ln>
                  <a:noFill/>
                </a:ln>
                <a:effectLst/>
                <a:uLnTx/>
                <a:uFillTx/>
                <a:latin typeface="Barlow Condensed"/>
                <a:ea typeface="+mj-ea"/>
                <a:cs typeface="+mj-cs"/>
              </a:rPr>
              <a:t>-blind.</a:t>
            </a:r>
          </a:p>
          <a:p>
            <a:br>
              <a:rPr kumimoji="0" lang="en-US" sz="2700" b="0" i="0" u="none" strike="noStrike" kern="1200" cap="none" spc="0" normalizeH="0" baseline="0" noProof="0" dirty="0">
                <a:ln>
                  <a:noFill/>
                </a:ln>
                <a:solidFill>
                  <a:srgbClr val="233C7B"/>
                </a:solidFill>
                <a:effectLst/>
                <a:uLnTx/>
                <a:uFillTx/>
                <a:latin typeface="Barlow Condensed"/>
                <a:ea typeface="+mj-ea"/>
                <a:cs typeface="+mj-cs"/>
              </a:rPr>
            </a:br>
            <a:endParaRPr lang="en-US" dirty="0"/>
          </a:p>
        </p:txBody>
      </p:sp>
    </p:spTree>
    <p:extLst>
      <p:ext uri="{BB962C8B-B14F-4D97-AF65-F5344CB8AC3E}">
        <p14:creationId xmlns:p14="http://schemas.microsoft.com/office/powerpoint/2010/main" val="1911070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76201" y="101600"/>
            <a:ext cx="5486400" cy="660400"/>
          </a:xfrm>
        </p:spPr>
        <p:txBody>
          <a:bodyPr>
            <a:normAutofit fontScale="90000"/>
          </a:bodyPr>
          <a:lstStyle/>
          <a:p>
            <a:r>
              <a:rPr lang="fr-FR"/>
              <a:t>Development of powerpoints</a:t>
            </a:r>
            <a:br>
              <a:rPr lang="fr-FR"/>
            </a:br>
            <a:br>
              <a:rPr lang="fr-FR"/>
            </a:br>
            <a:endParaRPr lang="en-US" sz="2700" dirty="0">
              <a:latin typeface="+mn-lt"/>
            </a:endParaRPr>
          </a:p>
        </p:txBody>
      </p:sp>
      <p:pic>
        <p:nvPicPr>
          <p:cNvPr id="5" name="Picture 4">
            <a:extLst>
              <a:ext uri="{FF2B5EF4-FFF2-40B4-BE49-F238E27FC236}">
                <a16:creationId xmlns:a16="http://schemas.microsoft.com/office/drawing/2014/main" id="{F2F5B582-5035-6532-8ACC-83E3542FAC0E}"/>
              </a:ext>
            </a:extLst>
          </p:cNvPr>
          <p:cNvPicPr>
            <a:picLocks noChangeAspect="1"/>
          </p:cNvPicPr>
          <p:nvPr/>
        </p:nvPicPr>
        <p:blipFill rotWithShape="1">
          <a:blip r:embed="rId2"/>
          <a:srcRect l="2964"/>
          <a:stretch/>
        </p:blipFill>
        <p:spPr>
          <a:xfrm>
            <a:off x="76201" y="812916"/>
            <a:ext cx="5805910" cy="2616084"/>
          </a:xfrm>
          <a:prstGeom prst="rect">
            <a:avLst/>
          </a:prstGeom>
        </p:spPr>
      </p:pic>
      <p:pic>
        <p:nvPicPr>
          <p:cNvPr id="8" name="Picture 7">
            <a:extLst>
              <a:ext uri="{FF2B5EF4-FFF2-40B4-BE49-F238E27FC236}">
                <a16:creationId xmlns:a16="http://schemas.microsoft.com/office/drawing/2014/main" id="{7D9766EA-8F11-27DF-0F68-27B8627E5DB1}"/>
              </a:ext>
            </a:extLst>
          </p:cNvPr>
          <p:cNvPicPr>
            <a:picLocks noChangeAspect="1"/>
          </p:cNvPicPr>
          <p:nvPr/>
        </p:nvPicPr>
        <p:blipFill>
          <a:blip r:embed="rId3"/>
          <a:stretch>
            <a:fillRect/>
          </a:stretch>
        </p:blipFill>
        <p:spPr>
          <a:xfrm>
            <a:off x="6096000" y="2895601"/>
            <a:ext cx="5539080" cy="3505199"/>
          </a:xfrm>
          <a:prstGeom prst="rect">
            <a:avLst/>
          </a:prstGeom>
        </p:spPr>
      </p:pic>
      <p:sp>
        <p:nvSpPr>
          <p:cNvPr id="9" name="TextBox 8">
            <a:extLst>
              <a:ext uri="{FF2B5EF4-FFF2-40B4-BE49-F238E27FC236}">
                <a16:creationId xmlns:a16="http://schemas.microsoft.com/office/drawing/2014/main" id="{0DF7C630-C8E8-0479-30AF-20E228847103}"/>
              </a:ext>
            </a:extLst>
          </p:cNvPr>
          <p:cNvSpPr txBox="1"/>
          <p:nvPr/>
        </p:nvSpPr>
        <p:spPr>
          <a:xfrm>
            <a:off x="112075" y="3815477"/>
            <a:ext cx="5450526" cy="2585323"/>
          </a:xfrm>
          <a:prstGeom prst="rect">
            <a:avLst/>
          </a:prstGeom>
          <a:noFill/>
        </p:spPr>
        <p:txBody>
          <a:bodyPr wrap="square" rtlCol="0">
            <a:spAutoFit/>
          </a:bodyPr>
          <a:lstStyle/>
          <a:p>
            <a:pPr marL="285750" indent="-285750">
              <a:buFont typeface="Wingdings" panose="05000000000000000000" pitchFamily="2" charset="2"/>
              <a:buChar char="§"/>
            </a:pPr>
            <a:r>
              <a:rPr lang="en-US" sz="2400" dirty="0"/>
              <a:t>Few bullets </a:t>
            </a:r>
            <a:r>
              <a:rPr lang="en-GB" sz="2400" dirty="0"/>
              <a:t>for key ideas to make information easy to digest – should not be crowded</a:t>
            </a:r>
            <a:endParaRPr lang="en-US" sz="2400" dirty="0"/>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a:t>Use animations but not too much</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a:t>Same </a:t>
            </a:r>
            <a:r>
              <a:rPr lang="en-US" sz="2400" dirty="0" err="1"/>
              <a:t>colour</a:t>
            </a:r>
            <a:r>
              <a:rPr lang="en-US" sz="2400" dirty="0"/>
              <a:t> across the slides</a:t>
            </a:r>
          </a:p>
          <a:p>
            <a:pPr marL="285750" indent="-285750">
              <a:buFont typeface="Wingdings" panose="05000000000000000000" pitchFamily="2" charset="2"/>
              <a:buChar char="§"/>
            </a:pPr>
            <a:endParaRPr lang="en-US" dirty="0"/>
          </a:p>
        </p:txBody>
      </p:sp>
      <p:sp>
        <p:nvSpPr>
          <p:cNvPr id="11" name="TextBox 10">
            <a:extLst>
              <a:ext uri="{FF2B5EF4-FFF2-40B4-BE49-F238E27FC236}">
                <a16:creationId xmlns:a16="http://schemas.microsoft.com/office/drawing/2014/main" id="{B71ED785-CB16-A681-1047-7383F88BF431}"/>
              </a:ext>
            </a:extLst>
          </p:cNvPr>
          <p:cNvSpPr txBox="1"/>
          <p:nvPr/>
        </p:nvSpPr>
        <p:spPr>
          <a:xfrm>
            <a:off x="5977467" y="1006101"/>
            <a:ext cx="6138332" cy="1200329"/>
          </a:xfrm>
          <a:prstGeom prst="rect">
            <a:avLst/>
          </a:prstGeom>
          <a:noFill/>
        </p:spPr>
        <p:txBody>
          <a:bodyPr wrap="square">
            <a:spAutoFit/>
          </a:bodyPr>
          <a:lstStyle/>
          <a:p>
            <a:pPr marL="285750" indent="-285750">
              <a:buFont typeface="Wingdings" panose="05000000000000000000" pitchFamily="2" charset="2"/>
              <a:buChar char="§"/>
            </a:pPr>
            <a:r>
              <a:rPr lang="en-US" sz="2400"/>
              <a:t>Include notes for each slide to guide you during the presentation. These notes will not be visible to the audience.</a:t>
            </a:r>
            <a:endParaRPr lang="en-US" sz="2400" dirty="0"/>
          </a:p>
        </p:txBody>
      </p:sp>
    </p:spTree>
    <p:extLst>
      <p:ext uri="{BB962C8B-B14F-4D97-AF65-F5344CB8AC3E}">
        <p14:creationId xmlns:p14="http://schemas.microsoft.com/office/powerpoint/2010/main" val="345767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D3BD43-F137-C1D8-40B3-270BE381CD92}"/>
              </a:ext>
            </a:extLst>
          </p:cNvPr>
          <p:cNvSpPr>
            <a:spLocks noGrp="1"/>
          </p:cNvSpPr>
          <p:nvPr>
            <p:ph type="title"/>
          </p:nvPr>
        </p:nvSpPr>
        <p:spPr>
          <a:xfrm>
            <a:off x="55659" y="0"/>
            <a:ext cx="12136341" cy="1105231"/>
          </a:xfrm>
        </p:spPr>
        <p:txBody>
          <a:bodyPr>
            <a:normAutofit/>
          </a:bodyPr>
          <a:lstStyle/>
          <a:p>
            <a:r>
              <a:rPr lang="en-US" dirty="0"/>
              <a:t>SDG5: Achieve gender equality and empower all women and girls…</a:t>
            </a:r>
          </a:p>
        </p:txBody>
      </p:sp>
      <p:sp>
        <p:nvSpPr>
          <p:cNvPr id="6" name="TextBox 5">
            <a:extLst>
              <a:ext uri="{FF2B5EF4-FFF2-40B4-BE49-F238E27FC236}">
                <a16:creationId xmlns:a16="http://schemas.microsoft.com/office/drawing/2014/main" id="{DB2A112F-1FCC-4D85-C12E-05A9C2ED9FFF}"/>
              </a:ext>
            </a:extLst>
          </p:cNvPr>
          <p:cNvSpPr txBox="1"/>
          <p:nvPr/>
        </p:nvSpPr>
        <p:spPr>
          <a:xfrm>
            <a:off x="124129" y="1105231"/>
            <a:ext cx="11752028" cy="5262979"/>
          </a:xfrm>
          <a:prstGeom prst="rect">
            <a:avLst/>
          </a:prstGeom>
          <a:noFill/>
        </p:spPr>
        <p:txBody>
          <a:bodyPr wrap="square">
            <a:spAutoFit/>
          </a:bodyPr>
          <a:lstStyle/>
          <a:p>
            <a:r>
              <a:rPr lang="en-US" sz="1600" dirty="0"/>
              <a:t>Targets:</a:t>
            </a:r>
            <a:br>
              <a:rPr lang="en-US" sz="1600" dirty="0"/>
            </a:br>
            <a:r>
              <a:rPr lang="en-US" sz="1600" dirty="0"/>
              <a:t>5.1 </a:t>
            </a:r>
            <a:r>
              <a:rPr lang="en-US" sz="1600" dirty="0">
                <a:highlight>
                  <a:srgbClr val="FFFF00"/>
                </a:highlight>
              </a:rPr>
              <a:t>End all forms of discrimination </a:t>
            </a:r>
            <a:r>
              <a:rPr lang="en-US" sz="1600" dirty="0"/>
              <a:t>against all women and girls everywhere</a:t>
            </a:r>
            <a:br>
              <a:rPr lang="en-US" sz="1600" dirty="0"/>
            </a:br>
            <a:br>
              <a:rPr lang="en-US" sz="1600" dirty="0"/>
            </a:br>
            <a:r>
              <a:rPr lang="en-US" sz="1600" dirty="0"/>
              <a:t>5.2 Eliminate all forms of violence against all women and girls in the public and private spheres, including trafficking and sexual and other types of exploitation</a:t>
            </a:r>
            <a:br>
              <a:rPr lang="en-US" sz="1600" dirty="0"/>
            </a:br>
            <a:br>
              <a:rPr lang="en-US" sz="1600" dirty="0"/>
            </a:br>
            <a:r>
              <a:rPr lang="en-US" sz="1600" dirty="0"/>
              <a:t>5.3 Eliminate all harmful practices, such as child, early and forced marriage and female genital mutilation</a:t>
            </a:r>
            <a:br>
              <a:rPr lang="en-US" sz="1600" dirty="0"/>
            </a:br>
            <a:br>
              <a:rPr lang="en-US" sz="1600" dirty="0"/>
            </a:br>
            <a:r>
              <a:rPr lang="en-US" sz="1600" dirty="0"/>
              <a:t>5.4 Recognize and value unpaid care and domestic work through the provision of public services, infrastructure and social protection policies and the </a:t>
            </a:r>
            <a:r>
              <a:rPr lang="en-US" sz="1600" dirty="0">
                <a:highlight>
                  <a:srgbClr val="FFFF00"/>
                </a:highlight>
              </a:rPr>
              <a:t>promotion of shared responsibility </a:t>
            </a:r>
            <a:r>
              <a:rPr lang="en-US" sz="1600" dirty="0"/>
              <a:t>within the household and the family as nationally appropriate</a:t>
            </a:r>
            <a:br>
              <a:rPr lang="en-US" sz="1600" dirty="0"/>
            </a:br>
            <a:br>
              <a:rPr lang="en-US" sz="1600" dirty="0"/>
            </a:br>
            <a:r>
              <a:rPr lang="en-US" sz="1600" dirty="0"/>
              <a:t>5.5 Ensure women’s </a:t>
            </a:r>
            <a:r>
              <a:rPr lang="en-US" sz="1600" dirty="0">
                <a:highlight>
                  <a:srgbClr val="FFFF00"/>
                </a:highlight>
              </a:rPr>
              <a:t>full and effective participation and equal opportunities </a:t>
            </a:r>
            <a:r>
              <a:rPr lang="en-US" sz="1600" dirty="0"/>
              <a:t>for leadership at all levels of </a:t>
            </a:r>
            <a:r>
              <a:rPr lang="en-US" sz="1600" dirty="0">
                <a:highlight>
                  <a:srgbClr val="FFFF00"/>
                </a:highlight>
              </a:rPr>
              <a:t>decision-making</a:t>
            </a:r>
            <a:r>
              <a:rPr lang="en-US" sz="1600" dirty="0"/>
              <a:t> in political, economic and public life</a:t>
            </a:r>
            <a:br>
              <a:rPr lang="en-US" sz="1600" dirty="0"/>
            </a:br>
            <a:br>
              <a:rPr lang="en-US" sz="1600" dirty="0"/>
            </a:br>
            <a:r>
              <a:rPr lang="en-US" sz="1600" dirty="0"/>
              <a:t>5.6 Ensure universal access to sexual and reproductive health and reproductive rights as agreed in accordance with the </a:t>
            </a:r>
            <a:r>
              <a:rPr lang="en-US" sz="1600" dirty="0" err="1"/>
              <a:t>Programme</a:t>
            </a:r>
            <a:r>
              <a:rPr lang="en-US" sz="1600" dirty="0"/>
              <a:t> of Action of the International Conference on Population and Development and the Beijing Platform for Action and the outcome documents of their review conferences</a:t>
            </a:r>
            <a:br>
              <a:rPr lang="en-US" sz="1600" dirty="0"/>
            </a:br>
            <a:br>
              <a:rPr lang="en-US" sz="1600" dirty="0"/>
            </a:br>
            <a:r>
              <a:rPr lang="en-US" sz="1600" dirty="0"/>
              <a:t>5.A Undertake reforms to give women </a:t>
            </a:r>
            <a:r>
              <a:rPr lang="en-US" sz="1600" dirty="0">
                <a:highlight>
                  <a:srgbClr val="FFFF00"/>
                </a:highlight>
              </a:rPr>
              <a:t>equal rights to economic resources, as well as access to ownership and control over land and other forms of property, financial services, inheritance and natural resources</a:t>
            </a:r>
            <a:r>
              <a:rPr lang="en-US" sz="1600" dirty="0"/>
              <a:t>, in accordance with national laws</a:t>
            </a:r>
            <a:br>
              <a:rPr lang="en-US" sz="1600" dirty="0"/>
            </a:br>
            <a:br>
              <a:rPr lang="en-US" sz="1600" dirty="0"/>
            </a:br>
            <a:r>
              <a:rPr lang="en-US" sz="1600" dirty="0"/>
              <a:t>5.B Enhance the </a:t>
            </a:r>
            <a:r>
              <a:rPr lang="en-US" sz="1600" dirty="0">
                <a:highlight>
                  <a:srgbClr val="FFFF00"/>
                </a:highlight>
              </a:rPr>
              <a:t>use of enabling technology</a:t>
            </a:r>
            <a:r>
              <a:rPr lang="en-US" sz="1600" dirty="0"/>
              <a:t>, in particular information and communications technology, to promote the </a:t>
            </a:r>
            <a:r>
              <a:rPr lang="en-US" sz="1600" dirty="0">
                <a:highlight>
                  <a:srgbClr val="FFFF00"/>
                </a:highlight>
              </a:rPr>
              <a:t>empowerment of women</a:t>
            </a:r>
            <a:br>
              <a:rPr lang="en-US" sz="1600" dirty="0"/>
            </a:br>
            <a:br>
              <a:rPr lang="en-US" sz="1600" dirty="0"/>
            </a:br>
            <a:r>
              <a:rPr lang="en-US" sz="1600" dirty="0"/>
              <a:t>5.C </a:t>
            </a:r>
            <a:r>
              <a:rPr lang="en-US" sz="1600" dirty="0">
                <a:highlight>
                  <a:srgbClr val="FFFF00"/>
                </a:highlight>
              </a:rPr>
              <a:t>Adopt and strengthen sound policies </a:t>
            </a:r>
            <a:r>
              <a:rPr lang="en-US" sz="1600" dirty="0"/>
              <a:t>and enforceable legislation for the promotion of gender equality and the empowerment of all women and girls at all levels</a:t>
            </a:r>
          </a:p>
        </p:txBody>
      </p:sp>
    </p:spTree>
    <p:extLst>
      <p:ext uri="{BB962C8B-B14F-4D97-AF65-F5344CB8AC3E}">
        <p14:creationId xmlns:p14="http://schemas.microsoft.com/office/powerpoint/2010/main" val="3028348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0" y="25400"/>
            <a:ext cx="5427133" cy="769408"/>
          </a:xfrm>
        </p:spPr>
        <p:txBody>
          <a:bodyPr>
            <a:normAutofit fontScale="90000"/>
          </a:bodyPr>
          <a:lstStyle/>
          <a:p>
            <a:r>
              <a:rPr lang="fr-FR" dirty="0"/>
              <a:t>Develop radio/audio scripts</a:t>
            </a:r>
            <a:br>
              <a:rPr lang="fr-FR" dirty="0"/>
            </a:br>
            <a:br>
              <a:rPr lang="fr-FR" dirty="0"/>
            </a:br>
            <a:endParaRPr lang="en-US" dirty="0"/>
          </a:p>
        </p:txBody>
      </p:sp>
      <p:sp>
        <p:nvSpPr>
          <p:cNvPr id="4" name="TextBox 3">
            <a:extLst>
              <a:ext uri="{FF2B5EF4-FFF2-40B4-BE49-F238E27FC236}">
                <a16:creationId xmlns:a16="http://schemas.microsoft.com/office/drawing/2014/main" id="{8C26135E-D521-F768-DA66-F2CAECBDACBC}"/>
              </a:ext>
            </a:extLst>
          </p:cNvPr>
          <p:cNvSpPr txBox="1"/>
          <p:nvPr/>
        </p:nvSpPr>
        <p:spPr>
          <a:xfrm>
            <a:off x="262467" y="613308"/>
            <a:ext cx="11743266" cy="6001643"/>
          </a:xfrm>
          <a:prstGeom prst="rect">
            <a:avLst/>
          </a:prstGeom>
          <a:noFill/>
        </p:spPr>
        <p:txBody>
          <a:bodyPr wrap="square">
            <a:spAutoFit/>
          </a:bodyPr>
          <a:lstStyle/>
          <a:p>
            <a:pPr marL="342900" indent="-342900">
              <a:buFont typeface="Wingdings" panose="05000000000000000000" pitchFamily="2" charset="2"/>
              <a:buChar char="§"/>
            </a:pPr>
            <a:r>
              <a:rPr lang="en-US" sz="2400" dirty="0"/>
              <a:t>Define the Purpose and Audience:</a:t>
            </a:r>
          </a:p>
          <a:p>
            <a:pPr marL="342900" indent="-342900">
              <a:buFont typeface="Wingdings" panose="05000000000000000000" pitchFamily="2" charset="2"/>
              <a:buChar char="ü"/>
            </a:pPr>
            <a:r>
              <a:rPr lang="en-US" sz="2400" dirty="0"/>
              <a:t>Determine the purpose of the audio script (e.g., podcast, advertisement, educational content).</a:t>
            </a:r>
          </a:p>
          <a:p>
            <a:endParaRPr lang="en-US" sz="2400" dirty="0"/>
          </a:p>
          <a:p>
            <a:pPr marL="342900" indent="-342900">
              <a:buFont typeface="Wingdings" panose="05000000000000000000" pitchFamily="2" charset="2"/>
              <a:buChar char="§"/>
            </a:pPr>
            <a:r>
              <a:rPr lang="en-US" sz="2400" dirty="0"/>
              <a:t>Identify your target audience and their preferences.</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Outline the Content:</a:t>
            </a:r>
          </a:p>
          <a:p>
            <a:pPr marL="342900" indent="-342900">
              <a:buFont typeface="Wingdings" panose="05000000000000000000" pitchFamily="2" charset="2"/>
              <a:buChar char="ü"/>
            </a:pPr>
            <a:r>
              <a:rPr lang="en-US" sz="2400" dirty="0"/>
              <a:t>Create a basic outline of the main points or segments you want to cover.</a:t>
            </a:r>
          </a:p>
          <a:p>
            <a:pPr marL="342900" indent="-342900">
              <a:buFont typeface="Wingdings" panose="05000000000000000000" pitchFamily="2" charset="2"/>
              <a:buChar char="ü"/>
            </a:pPr>
            <a:r>
              <a:rPr lang="en-US" sz="2400" dirty="0"/>
              <a:t>Include an introduction, main content sections, and a conclusion.</a:t>
            </a:r>
          </a:p>
          <a:p>
            <a:pPr marL="342900" indent="-342900">
              <a:buFont typeface="Wingdings" panose="05000000000000000000" pitchFamily="2" charset="2"/>
              <a:buChar char="ü"/>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Introduction: Start with a hook to grab the listener's attention. Introduce the topic and any hosts or speakers.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dirty="0">
              <a:solidFill>
                <a:prstClr val="black"/>
              </a:solidFill>
              <a:latin typeface="Barlow Condensed"/>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Body: Divide the content into clear, logical sections. Use bullet points for complex information. Include transitions to guide the listener from one point to the next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Barlow Condensed"/>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Barlow Condensed"/>
                <a:ea typeface="+mn-ea"/>
                <a:cs typeface="+mn-cs"/>
              </a:rPr>
              <a:t>Conclusion: Summarize the main points. Provide a call to action if applicable (subscribe, leave feedback).</a:t>
            </a:r>
            <a:endParaRPr lang="en-US" sz="2400" dirty="0"/>
          </a:p>
        </p:txBody>
      </p:sp>
    </p:spTree>
    <p:extLst>
      <p:ext uri="{BB962C8B-B14F-4D97-AF65-F5344CB8AC3E}">
        <p14:creationId xmlns:p14="http://schemas.microsoft.com/office/powerpoint/2010/main" val="2438498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76200" y="491067"/>
            <a:ext cx="10982325" cy="769408"/>
          </a:xfrm>
        </p:spPr>
        <p:txBody>
          <a:bodyPr>
            <a:normAutofit fontScale="90000"/>
          </a:bodyPr>
          <a:lstStyle/>
          <a:p>
            <a:r>
              <a:rPr lang="fr-FR" dirty="0"/>
              <a:t>Develop radio/audio scripts</a:t>
            </a:r>
            <a:br>
              <a:rPr lang="fr-FR" dirty="0"/>
            </a:br>
            <a:endParaRPr lang="en-US" dirty="0"/>
          </a:p>
        </p:txBody>
      </p:sp>
      <p:sp>
        <p:nvSpPr>
          <p:cNvPr id="6" name="TextBox 5">
            <a:extLst>
              <a:ext uri="{FF2B5EF4-FFF2-40B4-BE49-F238E27FC236}">
                <a16:creationId xmlns:a16="http://schemas.microsoft.com/office/drawing/2014/main" id="{17E19B07-9C60-D00E-908B-BDBDAF7EDCD0}"/>
              </a:ext>
            </a:extLst>
          </p:cNvPr>
          <p:cNvSpPr txBox="1"/>
          <p:nvPr/>
        </p:nvSpPr>
        <p:spPr>
          <a:xfrm>
            <a:off x="275166" y="1536174"/>
            <a:ext cx="11641667" cy="3785652"/>
          </a:xfrm>
          <a:prstGeom prst="rect">
            <a:avLst/>
          </a:prstGeom>
          <a:noFill/>
        </p:spPr>
        <p:txBody>
          <a:bodyPr wrap="square">
            <a:spAutoFit/>
          </a:bodyPr>
          <a:lstStyle/>
          <a:p>
            <a:pPr marL="342900" indent="-342900">
              <a:buFont typeface="Wingdings" panose="05000000000000000000" pitchFamily="2" charset="2"/>
              <a:buChar char="§"/>
            </a:pPr>
            <a:r>
              <a:rPr lang="en-US" sz="2400" dirty="0"/>
              <a:t>Incorporate Audio Cues:</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ü"/>
            </a:pPr>
            <a:r>
              <a:rPr lang="en-US" sz="2400" dirty="0"/>
              <a:t>Add pauses for emphasis or to give the listener time to process information.</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r>
              <a:rPr lang="en-US" sz="2400" dirty="0"/>
              <a:t>Write in a conversational tone to make the script more engaging and avoid jargon and complex sentences.</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
            </a:pPr>
            <a:r>
              <a:rPr lang="en-US" sz="2400" dirty="0"/>
              <a:t>Read the script out loud to ensure it flows smoothly and sounds natural. Edit for clarity, conciseness, and engagement.</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Record a test version to see how it sounds. Make necessary adjustments based on the test recording</a:t>
            </a:r>
          </a:p>
        </p:txBody>
      </p:sp>
    </p:spTree>
    <p:extLst>
      <p:ext uri="{BB962C8B-B14F-4D97-AF65-F5344CB8AC3E}">
        <p14:creationId xmlns:p14="http://schemas.microsoft.com/office/powerpoint/2010/main" val="878246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123823" y="69637"/>
            <a:ext cx="11944354" cy="929430"/>
          </a:xfrm>
        </p:spPr>
        <p:txBody>
          <a:bodyPr>
            <a:normAutofit fontScale="90000"/>
          </a:bodyPr>
          <a:lstStyle/>
          <a:p>
            <a:r>
              <a:rPr lang="fr-FR" dirty="0"/>
              <a:t>Develop radio/audio scripts - </a:t>
            </a:r>
            <a:r>
              <a:rPr lang="en-US" dirty="0"/>
              <a:t>Example Audio Script: Women and Land Rights in the Democratic Republic of Congo (DRC)</a:t>
            </a:r>
            <a:br>
              <a:rPr lang="fr-FR" dirty="0"/>
            </a:br>
            <a:endParaRPr lang="en-US" dirty="0"/>
          </a:p>
        </p:txBody>
      </p:sp>
      <p:sp>
        <p:nvSpPr>
          <p:cNvPr id="4" name="TextBox 3">
            <a:extLst>
              <a:ext uri="{FF2B5EF4-FFF2-40B4-BE49-F238E27FC236}">
                <a16:creationId xmlns:a16="http://schemas.microsoft.com/office/drawing/2014/main" id="{4710B7D3-A719-56EA-5955-F046DB60F3B2}"/>
              </a:ext>
            </a:extLst>
          </p:cNvPr>
          <p:cNvSpPr txBox="1"/>
          <p:nvPr/>
        </p:nvSpPr>
        <p:spPr>
          <a:xfrm>
            <a:off x="123824" y="1119244"/>
            <a:ext cx="11944354" cy="5262979"/>
          </a:xfrm>
          <a:prstGeom prst="rect">
            <a:avLst/>
          </a:prstGeom>
          <a:noFill/>
        </p:spPr>
        <p:txBody>
          <a:bodyPr wrap="square">
            <a:spAutoFit/>
          </a:bodyPr>
          <a:lstStyle/>
          <a:p>
            <a:pPr marL="342900" indent="-342900">
              <a:buFont typeface="Wingdings" panose="05000000000000000000" pitchFamily="2" charset="2"/>
              <a:buChar char="§"/>
            </a:pPr>
            <a:r>
              <a:rPr lang="en-US" sz="2400" dirty="0"/>
              <a:t>Host: "Welcome to 'Global Voices,' the podcast where we delve into critical issues affecting communities around the world. I’m your host, Maria Sanchez. In today’s episode, we’re focusing on the vital issue of women and land rights in the Democratic Republic of Congo, or DRC. [Pause] Join us as we explore the unique challenges faced by women in securing land rights, the cultural and legal obstacles, and the efforts being made to empower women and promote gender equality. Stay with us.“</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Host: "To understand the issue of women and land rights in the DRC, we need to look at both the historical context and the present-day realities. [Sound effect: distant drum beats] Historically, land tenure systems in the DRC have been deeply influenced by patriarchal norms, where land ownership and inheritance are typically controlled by men. This tradition has left women marginalized when it comes to accessing and owning land.“</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[Interview with a local female farmer] “In my village, it’s very difficult for women to own land. Even though we do most of the farming, the land is usually registered in the name of our husbands or male relatives. This makes it hard for us to make decisions or invest in the land we work on.”</a:t>
            </a:r>
          </a:p>
        </p:txBody>
      </p:sp>
    </p:spTree>
    <p:extLst>
      <p:ext uri="{BB962C8B-B14F-4D97-AF65-F5344CB8AC3E}">
        <p14:creationId xmlns:p14="http://schemas.microsoft.com/office/powerpoint/2010/main" val="1403580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81489" y="60327"/>
            <a:ext cx="12029022" cy="769408"/>
          </a:xfrm>
        </p:spPr>
        <p:txBody>
          <a:bodyPr>
            <a:normAutofit fontScale="90000"/>
          </a:bodyPr>
          <a:lstStyle/>
          <a:p>
            <a:r>
              <a:rPr lang="en-US" dirty="0"/>
              <a:t>Example Audio Script: Women and Land Rights in the Democratic Republic of Congo (DRC)</a:t>
            </a:r>
          </a:p>
        </p:txBody>
      </p:sp>
      <p:sp>
        <p:nvSpPr>
          <p:cNvPr id="4" name="TextBox 3">
            <a:extLst>
              <a:ext uri="{FF2B5EF4-FFF2-40B4-BE49-F238E27FC236}">
                <a16:creationId xmlns:a16="http://schemas.microsoft.com/office/drawing/2014/main" id="{79EF70C2-77D4-60C8-A595-E7CC8CF7ED5B}"/>
              </a:ext>
            </a:extLst>
          </p:cNvPr>
          <p:cNvSpPr txBox="1"/>
          <p:nvPr/>
        </p:nvSpPr>
        <p:spPr>
          <a:xfrm>
            <a:off x="0" y="796030"/>
            <a:ext cx="11791954" cy="6001643"/>
          </a:xfrm>
          <a:prstGeom prst="rect">
            <a:avLst/>
          </a:prstGeom>
          <a:noFill/>
        </p:spPr>
        <p:txBody>
          <a:bodyPr wrap="square">
            <a:spAutoFit/>
          </a:bodyPr>
          <a:lstStyle/>
          <a:p>
            <a:pPr marL="342900" indent="-342900">
              <a:buFont typeface="Wingdings" panose="05000000000000000000" pitchFamily="2" charset="2"/>
              <a:buChar char="§"/>
            </a:pPr>
            <a:r>
              <a:rPr lang="en-US" sz="2400" dirty="0"/>
              <a:t>[Interview with a representative from an NGO] “Our organization collaborates with local communities to promote gender-sensitive land reforms. We conduct workshops, provide legal aid, and work with traditional leaders to change perceptions and practices regarding women’s land rights. It’s a long-term effort, but we are seeing positive changes.”</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Host: "Addressing the issue of women and land rights in the DRC requires a multifaceted approach that includes legal reforms, education, and community engagement. By ensuring that women have equal access to land, we can promote gender equality and foster sustainable development. [Pause] Thank you for joining us on 'Global Voices.' We hope this episode has shed light on the critical issue of women and land rights in the DRC. For more information and resources, visit our website at globalvoices.org. Until next time, I’m Maria Sanchez. Stay informed and stay engaged.“</a:t>
            </a:r>
          </a:p>
          <a:p>
            <a:pPr marL="342900" indent="-342900">
              <a:buFont typeface="Wingdings" panose="05000000000000000000" pitchFamily="2" charset="2"/>
              <a:buChar char="§"/>
            </a:pPr>
            <a:endParaRPr lang="en-US" sz="2400" dirty="0"/>
          </a:p>
          <a:p>
            <a:r>
              <a:rPr lang="en-US" sz="2400" dirty="0"/>
              <a:t>[Outro Music Fades In]</a:t>
            </a:r>
          </a:p>
          <a:p>
            <a:endParaRPr lang="en-US" sz="2400" dirty="0"/>
          </a:p>
          <a:p>
            <a:pPr marL="342900" indent="-342900">
              <a:buFont typeface="Wingdings" panose="05000000000000000000" pitchFamily="2" charset="2"/>
              <a:buChar char="§"/>
            </a:pPr>
            <a:r>
              <a:rPr lang="en-US" sz="2400" dirty="0"/>
              <a:t>Host: "Don’t forget to subscribe to our podcast and follow us on social media. If you have any questions or topics you’d like us to cover, feel free to reach out. [Music fades out] Goodbye!“</a:t>
            </a:r>
          </a:p>
        </p:txBody>
      </p:sp>
    </p:spTree>
    <p:extLst>
      <p:ext uri="{BB962C8B-B14F-4D97-AF65-F5344CB8AC3E}">
        <p14:creationId xmlns:p14="http://schemas.microsoft.com/office/powerpoint/2010/main" val="3174878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200023" y="204260"/>
            <a:ext cx="10982325" cy="769408"/>
          </a:xfrm>
        </p:spPr>
        <p:txBody>
          <a:bodyPr>
            <a:normAutofit/>
          </a:bodyPr>
          <a:lstStyle/>
          <a:p>
            <a:r>
              <a:rPr lang="fr-FR" dirty="0"/>
              <a:t>Development of posters</a:t>
            </a:r>
          </a:p>
        </p:txBody>
      </p:sp>
      <p:sp>
        <p:nvSpPr>
          <p:cNvPr id="4" name="TextBox 3">
            <a:extLst>
              <a:ext uri="{FF2B5EF4-FFF2-40B4-BE49-F238E27FC236}">
                <a16:creationId xmlns:a16="http://schemas.microsoft.com/office/drawing/2014/main" id="{1EE0D030-9A42-6C2F-FC1C-C596483B13EC}"/>
              </a:ext>
            </a:extLst>
          </p:cNvPr>
          <p:cNvSpPr txBox="1"/>
          <p:nvPr/>
        </p:nvSpPr>
        <p:spPr>
          <a:xfrm>
            <a:off x="262467" y="877838"/>
            <a:ext cx="11480800" cy="5632311"/>
          </a:xfrm>
          <a:prstGeom prst="rect">
            <a:avLst/>
          </a:prstGeom>
          <a:noFill/>
        </p:spPr>
        <p:txBody>
          <a:bodyPr wrap="square">
            <a:spAutoFit/>
          </a:bodyPr>
          <a:lstStyle/>
          <a:p>
            <a:pPr marL="342900" indent="-342900">
              <a:buFont typeface="Wingdings" panose="05000000000000000000" pitchFamily="2" charset="2"/>
              <a:buChar char="§"/>
            </a:pPr>
            <a:r>
              <a:rPr lang="en-US" sz="2400" dirty="0"/>
              <a:t>Define Your Purpose and Audience:</a:t>
            </a:r>
          </a:p>
          <a:p>
            <a:pPr marL="342900" indent="-342900">
              <a:buFont typeface="Wingdings" panose="05000000000000000000" pitchFamily="2" charset="2"/>
              <a:buChar char="ü"/>
            </a:pPr>
            <a:r>
              <a:rPr lang="en-US" sz="2400" dirty="0"/>
              <a:t>Determine the main message or goal of your poster (e.g., event promotion, educational information, advertisement).</a:t>
            </a:r>
          </a:p>
          <a:p>
            <a:pPr marL="342900" indent="-342900">
              <a:buFont typeface="Wingdings" panose="05000000000000000000" pitchFamily="2" charset="2"/>
              <a:buChar char="ü"/>
            </a:pPr>
            <a:r>
              <a:rPr lang="en-US" sz="2400" dirty="0"/>
              <a:t>Identify your target audience to tailor the content and design accordingly.</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
            </a:pPr>
            <a:r>
              <a:rPr lang="en-US" sz="2400" dirty="0"/>
              <a:t>Gather Content: </a:t>
            </a:r>
          </a:p>
          <a:p>
            <a:pPr marL="342900" indent="-342900">
              <a:buFont typeface="Wingdings" panose="05000000000000000000" pitchFamily="2" charset="2"/>
              <a:buChar char="ü"/>
            </a:pPr>
            <a:r>
              <a:rPr lang="en-US" sz="2400" dirty="0"/>
              <a:t>Collect all the necessary information, images, and graphics you want to include.</a:t>
            </a:r>
          </a:p>
          <a:p>
            <a:pPr marL="342900" indent="-342900">
              <a:buFont typeface="Wingdings" panose="05000000000000000000" pitchFamily="2" charset="2"/>
              <a:buChar char="ü"/>
            </a:pPr>
            <a:r>
              <a:rPr lang="en-US" sz="2400" dirty="0"/>
              <a:t>Make sure the content is relevant and supports the main message.</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
            </a:pPr>
            <a:r>
              <a:rPr lang="en-US" sz="2400" dirty="0"/>
              <a:t>Choose a Size and Orientation:</a:t>
            </a:r>
          </a:p>
          <a:p>
            <a:pPr marL="342900" indent="-342900">
              <a:buFont typeface="Wingdings" panose="05000000000000000000" pitchFamily="2" charset="2"/>
              <a:buChar char="ü"/>
            </a:pPr>
            <a:r>
              <a:rPr lang="en-US" sz="2400" dirty="0"/>
              <a:t>Decide on the size of your poster (e.g., A4, A3, A2, etc.).</a:t>
            </a:r>
          </a:p>
          <a:p>
            <a:pPr marL="342900" indent="-342900">
              <a:buFont typeface="Wingdings" panose="05000000000000000000" pitchFamily="2" charset="2"/>
              <a:buChar char="ü"/>
            </a:pPr>
            <a:r>
              <a:rPr lang="en-US" sz="2400" dirty="0"/>
              <a:t>Choose an orientation that suits your content (portrait or landscape).</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
            </a:pPr>
            <a:r>
              <a:rPr lang="en-US" sz="2400" dirty="0"/>
              <a:t>Use Design Software:</a:t>
            </a:r>
          </a:p>
          <a:p>
            <a:pPr marL="342900" indent="-342900">
              <a:buFont typeface="Wingdings" panose="05000000000000000000" pitchFamily="2" charset="2"/>
              <a:buChar char="ü"/>
            </a:pPr>
            <a:r>
              <a:rPr lang="en-US" sz="2400" dirty="0"/>
              <a:t>Use software like Adobe Illustrator, Photoshop, Canva, or PowerPoint to create your poster.</a:t>
            </a:r>
          </a:p>
        </p:txBody>
      </p:sp>
    </p:spTree>
    <p:extLst>
      <p:ext uri="{BB962C8B-B14F-4D97-AF65-F5344CB8AC3E}">
        <p14:creationId xmlns:p14="http://schemas.microsoft.com/office/powerpoint/2010/main" val="810216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010B-7B37-A5D6-AD85-51041AF5E239}"/>
              </a:ext>
            </a:extLst>
          </p:cNvPr>
          <p:cNvSpPr>
            <a:spLocks noGrp="1"/>
          </p:cNvSpPr>
          <p:nvPr>
            <p:ph type="title"/>
          </p:nvPr>
        </p:nvSpPr>
        <p:spPr>
          <a:xfrm>
            <a:off x="200023" y="204260"/>
            <a:ext cx="10982325" cy="769408"/>
          </a:xfrm>
        </p:spPr>
        <p:txBody>
          <a:bodyPr>
            <a:normAutofit/>
          </a:bodyPr>
          <a:lstStyle/>
          <a:p>
            <a:r>
              <a:rPr lang="fr-FR" dirty="0"/>
              <a:t>Development of posters</a:t>
            </a:r>
            <a:endParaRPr lang="en-US" dirty="0"/>
          </a:p>
        </p:txBody>
      </p:sp>
      <p:grpSp>
        <p:nvGrpSpPr>
          <p:cNvPr id="5" name="Group 4">
            <a:extLst>
              <a:ext uri="{FF2B5EF4-FFF2-40B4-BE49-F238E27FC236}">
                <a16:creationId xmlns:a16="http://schemas.microsoft.com/office/drawing/2014/main" id="{314F3837-A6CB-E20E-38D0-2FCC5E0D856B}"/>
              </a:ext>
            </a:extLst>
          </p:cNvPr>
          <p:cNvGrpSpPr/>
          <p:nvPr/>
        </p:nvGrpSpPr>
        <p:grpSpPr>
          <a:xfrm>
            <a:off x="2325390" y="838201"/>
            <a:ext cx="8088609" cy="5464742"/>
            <a:chOff x="378057" y="973668"/>
            <a:chExt cx="8088609" cy="5464742"/>
          </a:xfrm>
        </p:grpSpPr>
        <p:pic>
          <p:nvPicPr>
            <p:cNvPr id="3" name="Picture 2">
              <a:extLst>
                <a:ext uri="{FF2B5EF4-FFF2-40B4-BE49-F238E27FC236}">
                  <a16:creationId xmlns:a16="http://schemas.microsoft.com/office/drawing/2014/main" id="{F218A684-D9A9-FA28-BF6C-AC5F1EDAB2B1}"/>
                </a:ext>
              </a:extLst>
            </p:cNvPr>
            <p:cNvPicPr>
              <a:picLocks noChangeAspect="1"/>
            </p:cNvPicPr>
            <p:nvPr/>
          </p:nvPicPr>
          <p:blipFill>
            <a:blip r:embed="rId2"/>
            <a:stretch>
              <a:fillRect/>
            </a:stretch>
          </p:blipFill>
          <p:spPr>
            <a:xfrm>
              <a:off x="378057" y="973668"/>
              <a:ext cx="3863743" cy="5464742"/>
            </a:xfrm>
            <a:prstGeom prst="rect">
              <a:avLst/>
            </a:prstGeom>
          </p:spPr>
        </p:pic>
        <p:pic>
          <p:nvPicPr>
            <p:cNvPr id="4" name="Picture 3">
              <a:extLst>
                <a:ext uri="{FF2B5EF4-FFF2-40B4-BE49-F238E27FC236}">
                  <a16:creationId xmlns:a16="http://schemas.microsoft.com/office/drawing/2014/main" id="{5272BE49-D533-CD76-F2CD-5243BC4EBF34}"/>
                </a:ext>
              </a:extLst>
            </p:cNvPr>
            <p:cNvPicPr>
              <a:picLocks noChangeAspect="1"/>
            </p:cNvPicPr>
            <p:nvPr/>
          </p:nvPicPr>
          <p:blipFill>
            <a:blip r:embed="rId3"/>
            <a:stretch>
              <a:fillRect/>
            </a:stretch>
          </p:blipFill>
          <p:spPr>
            <a:xfrm>
              <a:off x="4602923" y="973668"/>
              <a:ext cx="3863743" cy="5464742"/>
            </a:xfrm>
            <a:prstGeom prst="rect">
              <a:avLst/>
            </a:prstGeom>
          </p:spPr>
        </p:pic>
      </p:grpSp>
    </p:spTree>
    <p:extLst>
      <p:ext uri="{BB962C8B-B14F-4D97-AF65-F5344CB8AC3E}">
        <p14:creationId xmlns:p14="http://schemas.microsoft.com/office/powerpoint/2010/main" val="2340848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6643BF-E35B-0965-69EC-D411E53C76E4}"/>
              </a:ext>
            </a:extLst>
          </p:cNvPr>
          <p:cNvSpPr txBox="1">
            <a:spLocks/>
          </p:cNvSpPr>
          <p:nvPr/>
        </p:nvSpPr>
        <p:spPr>
          <a:xfrm>
            <a:off x="5962228" y="1432301"/>
            <a:ext cx="5173132" cy="1200329"/>
          </a:xfrm>
          <a:prstGeom prst="rect">
            <a:avLst/>
          </a:prstGeom>
        </p:spPr>
        <p:txBody>
          <a:bodyPr anchor="ctr" anchorCtr="0">
            <a:normAutofit/>
          </a:bodyPr>
          <a:lstStyle>
            <a:lvl1pPr algn="l" defTabSz="914400" rtl="0" eaLnBrk="1" latinLnBrk="0" hangingPunct="1">
              <a:lnSpc>
                <a:spcPct val="90000"/>
              </a:lnSpc>
              <a:spcBef>
                <a:spcPct val="0"/>
              </a:spcBef>
              <a:buNone/>
              <a:defRPr sz="3600" kern="1200">
                <a:solidFill>
                  <a:srgbClr val="233C7B"/>
                </a:solidFill>
                <a:latin typeface="+mj-lt"/>
                <a:ea typeface="+mj-ea"/>
                <a:cs typeface="+mj-cs"/>
              </a:defRPr>
            </a:lvl1pPr>
          </a:lstStyle>
          <a:p>
            <a:pPr algn="ctr"/>
            <a:r>
              <a:rPr lang="en-US" sz="8000" dirty="0">
                <a:solidFill>
                  <a:srgbClr val="0788C5"/>
                </a:solidFill>
              </a:rPr>
              <a:t>Thanks!</a:t>
            </a:r>
          </a:p>
        </p:txBody>
      </p:sp>
      <p:sp>
        <p:nvSpPr>
          <p:cNvPr id="3" name="TextBox 2">
            <a:extLst>
              <a:ext uri="{FF2B5EF4-FFF2-40B4-BE49-F238E27FC236}">
                <a16:creationId xmlns:a16="http://schemas.microsoft.com/office/drawing/2014/main" id="{E1CC9165-3E7D-E096-DDBD-021519FC3D84}"/>
              </a:ext>
            </a:extLst>
          </p:cNvPr>
          <p:cNvSpPr txBox="1"/>
          <p:nvPr/>
        </p:nvSpPr>
        <p:spPr>
          <a:xfrm>
            <a:off x="6714068" y="2746514"/>
            <a:ext cx="5173132" cy="1200329"/>
          </a:xfrm>
          <a:prstGeom prst="rect">
            <a:avLst/>
          </a:prstGeom>
          <a:noFill/>
        </p:spPr>
        <p:txBody>
          <a:bodyPr wrap="square">
            <a:spAutoFit/>
          </a:bodyPr>
          <a:lstStyle/>
          <a:p>
            <a:r>
              <a:rPr lang="en-GB" sz="7200" b="1" dirty="0">
                <a:solidFill>
                  <a:srgbClr val="002060"/>
                </a:solidFill>
              </a:rPr>
              <a:t>Q&amp;A Session</a:t>
            </a:r>
          </a:p>
        </p:txBody>
      </p:sp>
    </p:spTree>
    <p:extLst>
      <p:ext uri="{BB962C8B-B14F-4D97-AF65-F5344CB8AC3E}">
        <p14:creationId xmlns:p14="http://schemas.microsoft.com/office/powerpoint/2010/main" val="400025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9127D-5A8B-0C1D-825A-072206F4D02F}"/>
              </a:ext>
            </a:extLst>
          </p:cNvPr>
          <p:cNvSpPr>
            <a:spLocks noGrp="1"/>
          </p:cNvSpPr>
          <p:nvPr>
            <p:ph idx="1"/>
          </p:nvPr>
        </p:nvSpPr>
        <p:spPr>
          <a:xfrm>
            <a:off x="93133" y="2015066"/>
            <a:ext cx="12005734" cy="1761067"/>
          </a:xfrm>
        </p:spPr>
        <p:txBody>
          <a:bodyPr/>
          <a:lstStyle/>
          <a:p>
            <a:pPr marL="0" indent="0">
              <a:buNone/>
            </a:pPr>
            <a:endParaRPr lang="en-US" dirty="0"/>
          </a:p>
          <a:p>
            <a:pPr marL="0" indent="0">
              <a:buNone/>
            </a:pPr>
            <a:r>
              <a:rPr lang="en-US" sz="3000" dirty="0"/>
              <a:t>How to think about and plan for gender equality and social inclusion (GESI) in proposal writing process</a:t>
            </a:r>
            <a:endParaRPr lang="en-KE" sz="3000" dirty="0"/>
          </a:p>
        </p:txBody>
      </p:sp>
    </p:spTree>
    <p:extLst>
      <p:ext uri="{BB962C8B-B14F-4D97-AF65-F5344CB8AC3E}">
        <p14:creationId xmlns:p14="http://schemas.microsoft.com/office/powerpoint/2010/main" val="1092669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171236" y="94192"/>
            <a:ext cx="11439740" cy="1325563"/>
          </a:xfrm>
        </p:spPr>
        <p:txBody>
          <a:bodyPr anchor="t">
            <a:normAutofit/>
          </a:bodyPr>
          <a:lstStyle/>
          <a:p>
            <a:r>
              <a:rPr lang="en-US" dirty="0"/>
              <a:t>GESI considerations in project design and proposal development</a:t>
            </a:r>
          </a:p>
        </p:txBody>
      </p:sp>
      <p:sp>
        <p:nvSpPr>
          <p:cNvPr id="6" name="TextBox 5">
            <a:extLst>
              <a:ext uri="{FF2B5EF4-FFF2-40B4-BE49-F238E27FC236}">
                <a16:creationId xmlns:a16="http://schemas.microsoft.com/office/drawing/2014/main" id="{F71D65EB-7E2A-544A-03DC-CB2B9CC535DB}"/>
              </a:ext>
            </a:extLst>
          </p:cNvPr>
          <p:cNvSpPr txBox="1"/>
          <p:nvPr/>
        </p:nvSpPr>
        <p:spPr>
          <a:xfrm>
            <a:off x="310091" y="1134589"/>
            <a:ext cx="11029952" cy="1569660"/>
          </a:xfrm>
          <a:prstGeom prst="rect">
            <a:avLst/>
          </a:prstGeom>
          <a:noFill/>
        </p:spPr>
        <p:txBody>
          <a:bodyPr wrap="square" rtlCol="0">
            <a:spAutoFit/>
          </a:bodyPr>
          <a:lstStyle/>
          <a:p>
            <a:r>
              <a:rPr lang="en-US" sz="2400" b="1" dirty="0">
                <a:solidFill>
                  <a:schemeClr val="accent2"/>
                </a:solidFill>
              </a:rPr>
              <a:t>The Reach-Benefit-Empower-Transform (RBET) framework </a:t>
            </a:r>
            <a:r>
              <a:rPr lang="en-US" sz="2400" dirty="0"/>
              <a:t>helps researchers align their activities with the level of gender integration aimed at in their projects.</a:t>
            </a:r>
          </a:p>
          <a:p>
            <a:r>
              <a:rPr lang="en-US" sz="2400" dirty="0"/>
              <a:t>	   Gender </a:t>
            </a:r>
            <a:r>
              <a:rPr lang="en-US" sz="2400" dirty="0">
                <a:solidFill>
                  <a:srgbClr val="0070C0"/>
                </a:solidFill>
                <a:hlinkClick r:id="rId3">
                  <a:extLst>
                    <a:ext uri="{A12FA001-AC4F-418D-AE19-62706E023703}">
                      <ahyp:hlinkClr xmlns:ahyp="http://schemas.microsoft.com/office/drawing/2018/hyperlinkcolor" val="tx"/>
                    </a:ext>
                  </a:extLst>
                </a:hlinkClick>
              </a:rPr>
              <a:t>frameworks </a:t>
            </a:r>
            <a:endParaRPr lang="en-US" sz="2400" dirty="0"/>
          </a:p>
          <a:p>
            <a:r>
              <a:rPr lang="en-US" sz="2400" i="1" dirty="0"/>
              <a:t>	</a:t>
            </a:r>
            <a:endParaRPr lang="en-US" sz="2400" b="1" i="1" dirty="0"/>
          </a:p>
        </p:txBody>
      </p:sp>
      <p:cxnSp>
        <p:nvCxnSpPr>
          <p:cNvPr id="2" name="Straight Arrow Connector 1">
            <a:extLst>
              <a:ext uri="{FF2B5EF4-FFF2-40B4-BE49-F238E27FC236}">
                <a16:creationId xmlns:a16="http://schemas.microsoft.com/office/drawing/2014/main" id="{92DDA7CB-393E-E718-8AE8-4D3548EAAEFD}"/>
              </a:ext>
            </a:extLst>
          </p:cNvPr>
          <p:cNvCxnSpPr>
            <a:cxnSpLocks/>
          </p:cNvCxnSpPr>
          <p:nvPr/>
        </p:nvCxnSpPr>
        <p:spPr>
          <a:xfrm>
            <a:off x="517544" y="2119573"/>
            <a:ext cx="883578"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9CE2662-FCAA-0A2D-08C0-8D1F69026D21}"/>
              </a:ext>
            </a:extLst>
          </p:cNvPr>
          <p:cNvPicPr>
            <a:picLocks noChangeAspect="1"/>
          </p:cNvPicPr>
          <p:nvPr/>
        </p:nvPicPr>
        <p:blipFill rotWithShape="1">
          <a:blip r:embed="rId4"/>
          <a:srcRect t="22387"/>
          <a:stretch/>
        </p:blipFill>
        <p:spPr>
          <a:xfrm>
            <a:off x="39158" y="2460152"/>
            <a:ext cx="10070588" cy="4293493"/>
          </a:xfrm>
          <a:prstGeom prst="rect">
            <a:avLst/>
          </a:prstGeom>
        </p:spPr>
      </p:pic>
      <p:sp>
        <p:nvSpPr>
          <p:cNvPr id="9" name="TextBox 8">
            <a:extLst>
              <a:ext uri="{FF2B5EF4-FFF2-40B4-BE49-F238E27FC236}">
                <a16:creationId xmlns:a16="http://schemas.microsoft.com/office/drawing/2014/main" id="{CD2998FE-6A42-C14B-ED00-32AF8429721D}"/>
              </a:ext>
            </a:extLst>
          </p:cNvPr>
          <p:cNvSpPr txBox="1"/>
          <p:nvPr/>
        </p:nvSpPr>
        <p:spPr>
          <a:xfrm>
            <a:off x="10422925" y="2704249"/>
            <a:ext cx="1729917" cy="3693319"/>
          </a:xfrm>
          <a:prstGeom prst="rect">
            <a:avLst/>
          </a:prstGeom>
          <a:noFill/>
        </p:spPr>
        <p:txBody>
          <a:bodyPr wrap="square">
            <a:spAutoFit/>
          </a:bodyPr>
          <a:lstStyle/>
          <a:p>
            <a:r>
              <a:rPr lang="en-US" dirty="0" err="1"/>
              <a:t>Nchanji</a:t>
            </a:r>
            <a:r>
              <a:rPr lang="en-US" dirty="0"/>
              <a:t>, E. (2021) Gender frameworks. [Infographic on how to practically integrate gender in your research using the Reach, Benefit, Empower and Transform Framework. ] 1 p. </a:t>
            </a:r>
            <a:r>
              <a:rPr lang="en-US" dirty="0">
                <a:hlinkClick r:id="rId5"/>
              </a:rPr>
              <a:t>https://hdl.handle.net/10568/113188</a:t>
            </a:r>
            <a:r>
              <a:rPr lang="en-US" dirty="0"/>
              <a:t> </a:t>
            </a:r>
          </a:p>
        </p:txBody>
      </p:sp>
    </p:spTree>
    <p:extLst>
      <p:ext uri="{BB962C8B-B14F-4D97-AF65-F5344CB8AC3E}">
        <p14:creationId xmlns:p14="http://schemas.microsoft.com/office/powerpoint/2010/main" val="927237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182984" y="212725"/>
            <a:ext cx="11826031" cy="1325563"/>
          </a:xfrm>
        </p:spPr>
        <p:txBody>
          <a:bodyPr anchor="t">
            <a:normAutofit/>
          </a:bodyPr>
          <a:lstStyle/>
          <a:p>
            <a:r>
              <a:rPr lang="en-US" dirty="0"/>
              <a:t>GESI considerations in project design and proposal development</a:t>
            </a:r>
          </a:p>
        </p:txBody>
      </p:sp>
      <p:sp>
        <p:nvSpPr>
          <p:cNvPr id="6" name="TextBox 5">
            <a:extLst>
              <a:ext uri="{FF2B5EF4-FFF2-40B4-BE49-F238E27FC236}">
                <a16:creationId xmlns:a16="http://schemas.microsoft.com/office/drawing/2014/main" id="{F71D65EB-7E2A-544A-03DC-CB2B9CC535DB}"/>
              </a:ext>
            </a:extLst>
          </p:cNvPr>
          <p:cNvSpPr txBox="1"/>
          <p:nvPr/>
        </p:nvSpPr>
        <p:spPr>
          <a:xfrm>
            <a:off x="792691" y="1758422"/>
            <a:ext cx="11029952" cy="2677656"/>
          </a:xfrm>
          <a:prstGeom prst="rect">
            <a:avLst/>
          </a:prstGeom>
          <a:noFill/>
        </p:spPr>
        <p:txBody>
          <a:bodyPr wrap="square" rtlCol="0">
            <a:spAutoFit/>
          </a:bodyPr>
          <a:lstStyle/>
          <a:p>
            <a:endParaRPr lang="en-US" sz="2400" b="1" dirty="0">
              <a:solidFill>
                <a:srgbClr val="233C7B"/>
              </a:solidFill>
            </a:endParaRPr>
          </a:p>
          <a:p>
            <a:pPr marL="342900" indent="-342900">
              <a:buFont typeface="Wingdings" panose="05000000000000000000" pitchFamily="2" charset="2"/>
              <a:buChar char="Ø"/>
            </a:pPr>
            <a:r>
              <a:rPr lang="en-US" sz="2400" b="1" dirty="0">
                <a:solidFill>
                  <a:schemeClr val="accent2"/>
                </a:solidFill>
              </a:rPr>
              <a:t>Integrating GESI in research proposal and project design </a:t>
            </a:r>
            <a:r>
              <a:rPr lang="en-US" sz="2400" dirty="0">
                <a:solidFill>
                  <a:srgbClr val="002060"/>
                </a:solidFill>
              </a:rPr>
              <a:t>r</a:t>
            </a:r>
            <a:r>
              <a:rPr lang="en-US" sz="2400" dirty="0"/>
              <a:t>equires not only incorporating GESI into activities but also measuring its contribution to addressing gender issues (MEL) and effectively communicating results and lessons learned.</a:t>
            </a:r>
            <a:endParaRPr lang="en-US" sz="2400" b="1" dirty="0">
              <a:solidFill>
                <a:schemeClr val="accent2"/>
              </a:solidFill>
            </a:endParaRPr>
          </a:p>
          <a:p>
            <a:r>
              <a:rPr lang="en-US" sz="2400" b="1" dirty="0">
                <a:solidFill>
                  <a:schemeClr val="accent2"/>
                </a:solidFill>
              </a:rPr>
              <a:t>	</a:t>
            </a:r>
            <a:endParaRPr lang="en-US" sz="2400" dirty="0"/>
          </a:p>
          <a:p>
            <a:endParaRPr lang="en-US" sz="2400" dirty="0"/>
          </a:p>
          <a:p>
            <a:r>
              <a:rPr lang="en-US" sz="2400" i="1" dirty="0"/>
              <a:t>	</a:t>
            </a:r>
            <a:endParaRPr lang="en-US" sz="2400" b="1" i="1" dirty="0"/>
          </a:p>
        </p:txBody>
      </p:sp>
    </p:spTree>
    <p:extLst>
      <p:ext uri="{BB962C8B-B14F-4D97-AF65-F5344CB8AC3E}">
        <p14:creationId xmlns:p14="http://schemas.microsoft.com/office/powerpoint/2010/main" val="41395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93133" y="17464"/>
            <a:ext cx="11861800" cy="744008"/>
          </a:xfrm>
        </p:spPr>
        <p:txBody>
          <a:bodyPr>
            <a:noAutofit/>
          </a:bodyPr>
          <a:lstStyle/>
          <a:p>
            <a:r>
              <a:rPr lang="en-US" dirty="0"/>
              <a:t>Gender Guideline team composition Proposal writing</a:t>
            </a:r>
          </a:p>
        </p:txBody>
      </p:sp>
      <p:sp>
        <p:nvSpPr>
          <p:cNvPr id="5" name="Content Placeholder 4">
            <a:extLst>
              <a:ext uri="{FF2B5EF4-FFF2-40B4-BE49-F238E27FC236}">
                <a16:creationId xmlns:a16="http://schemas.microsoft.com/office/drawing/2014/main" id="{F2FD7F3A-7E74-D710-25B3-E94473930118}"/>
              </a:ext>
            </a:extLst>
          </p:cNvPr>
          <p:cNvSpPr>
            <a:spLocks noGrp="1"/>
          </p:cNvSpPr>
          <p:nvPr>
            <p:ph idx="1"/>
          </p:nvPr>
        </p:nvSpPr>
        <p:spPr>
          <a:xfrm>
            <a:off x="220134" y="880533"/>
            <a:ext cx="4275666" cy="5587999"/>
          </a:xfrm>
        </p:spPr>
        <p:txBody>
          <a:bodyPr>
            <a:normAutofit fontScale="92500" lnSpcReduction="10000"/>
          </a:bodyPr>
          <a:lstStyle/>
          <a:p>
            <a:pPr>
              <a:buFont typeface="Wingdings" panose="05000000000000000000" pitchFamily="2" charset="2"/>
              <a:buChar char="Ø"/>
            </a:pPr>
            <a:r>
              <a:rPr lang="en-US" dirty="0"/>
              <a:t>Gender expert or advisor</a:t>
            </a:r>
          </a:p>
          <a:p>
            <a:pPr>
              <a:buFont typeface="Wingdings" panose="05000000000000000000" pitchFamily="2" charset="2"/>
              <a:buChar char="Ø"/>
            </a:pPr>
            <a:r>
              <a:rPr lang="en-US" dirty="0"/>
              <a:t>Almost equal number of men and women leading the proposal </a:t>
            </a:r>
          </a:p>
          <a:p>
            <a:pPr>
              <a:buFont typeface="Wingdings" panose="05000000000000000000" pitchFamily="2" charset="2"/>
              <a:buChar char="Ø"/>
            </a:pPr>
            <a:r>
              <a:rPr lang="en-US" dirty="0"/>
              <a:t>Sex of the PI (preferably a woman who is an expert as well)</a:t>
            </a:r>
          </a:p>
          <a:p>
            <a:pPr>
              <a:buFont typeface="Wingdings" panose="05000000000000000000" pitchFamily="2" charset="2"/>
              <a:buChar char="Ø"/>
            </a:pPr>
            <a:r>
              <a:rPr lang="en-US" dirty="0"/>
              <a:t>Beneficiaries – disaggregated by sex and gender – intersectionality should be considered – addressing gender inequality is key, need to have a gender analysis</a:t>
            </a:r>
          </a:p>
          <a:p>
            <a:pPr>
              <a:buFont typeface="Wingdings" panose="05000000000000000000" pitchFamily="2" charset="2"/>
              <a:buChar char="Ø"/>
            </a:pPr>
            <a:r>
              <a:rPr lang="en-US" dirty="0"/>
              <a:t>Stakeholders should be consulted, especially the marginalized</a:t>
            </a:r>
          </a:p>
          <a:p>
            <a:r>
              <a:rPr lang="en-US" dirty="0"/>
              <a:t>Proposal enhancement support</a:t>
            </a:r>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39B67C58-4E21-F209-8234-E927EF0A5193}"/>
              </a:ext>
            </a:extLst>
          </p:cNvPr>
          <p:cNvPicPr>
            <a:picLocks noChangeAspect="1"/>
          </p:cNvPicPr>
          <p:nvPr/>
        </p:nvPicPr>
        <p:blipFill>
          <a:blip r:embed="rId2"/>
          <a:stretch>
            <a:fillRect/>
          </a:stretch>
        </p:blipFill>
        <p:spPr>
          <a:xfrm>
            <a:off x="4582861" y="744006"/>
            <a:ext cx="7081238" cy="5724525"/>
          </a:xfrm>
          <a:prstGeom prst="rect">
            <a:avLst/>
          </a:prstGeom>
        </p:spPr>
      </p:pic>
    </p:spTree>
    <p:extLst>
      <p:ext uri="{BB962C8B-B14F-4D97-AF65-F5344CB8AC3E}">
        <p14:creationId xmlns:p14="http://schemas.microsoft.com/office/powerpoint/2010/main" val="477078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3A916-69EC-F758-576E-F8A25393162A}"/>
              </a:ext>
            </a:extLst>
          </p:cNvPr>
          <p:cNvSpPr>
            <a:spLocks noGrp="1"/>
          </p:cNvSpPr>
          <p:nvPr>
            <p:ph type="title"/>
          </p:nvPr>
        </p:nvSpPr>
        <p:spPr>
          <a:xfrm>
            <a:off x="183091" y="139700"/>
            <a:ext cx="7826376" cy="744008"/>
          </a:xfrm>
        </p:spPr>
        <p:txBody>
          <a:bodyPr>
            <a:normAutofit/>
          </a:bodyPr>
          <a:lstStyle/>
          <a:p>
            <a:r>
              <a:rPr lang="en-US" dirty="0"/>
              <a:t>Gender integration in Proposal writing</a:t>
            </a:r>
          </a:p>
        </p:txBody>
      </p:sp>
      <p:sp>
        <p:nvSpPr>
          <p:cNvPr id="5" name="Content Placeholder 4">
            <a:extLst>
              <a:ext uri="{FF2B5EF4-FFF2-40B4-BE49-F238E27FC236}">
                <a16:creationId xmlns:a16="http://schemas.microsoft.com/office/drawing/2014/main" id="{F2FD7F3A-7E74-D710-25B3-E94473930118}"/>
              </a:ext>
            </a:extLst>
          </p:cNvPr>
          <p:cNvSpPr>
            <a:spLocks noGrp="1"/>
          </p:cNvSpPr>
          <p:nvPr>
            <p:ph idx="1"/>
          </p:nvPr>
        </p:nvSpPr>
        <p:spPr>
          <a:xfrm>
            <a:off x="431800" y="815789"/>
            <a:ext cx="11222317" cy="5719482"/>
          </a:xfrm>
        </p:spPr>
        <p:txBody>
          <a:bodyPr>
            <a:normAutofit lnSpcReduction="10000"/>
          </a:bodyPr>
          <a:lstStyle/>
          <a:p>
            <a:pPr marL="0" indent="0">
              <a:buNone/>
            </a:pPr>
            <a:r>
              <a:rPr lang="en-US" sz="2600" b="1" dirty="0">
                <a:solidFill>
                  <a:srgbClr val="F68B33"/>
                </a:solidFill>
              </a:rPr>
              <a:t>Reflect and incorporate gender in the different components below;</a:t>
            </a:r>
          </a:p>
          <a:p>
            <a:pPr>
              <a:buFont typeface="Wingdings" panose="05000000000000000000" pitchFamily="2" charset="2"/>
              <a:buChar char="Ø"/>
            </a:pPr>
            <a:r>
              <a:rPr lang="en-US" sz="2600" dirty="0"/>
              <a:t>Statement of Work </a:t>
            </a:r>
          </a:p>
          <a:p>
            <a:pPr>
              <a:buFont typeface="Wingdings" panose="05000000000000000000" pitchFamily="2" charset="2"/>
              <a:buChar char="Ø"/>
            </a:pPr>
            <a:r>
              <a:rPr lang="en-US" sz="2600" dirty="0"/>
              <a:t>Program Description </a:t>
            </a:r>
          </a:p>
          <a:p>
            <a:pPr>
              <a:buFont typeface="Wingdings" panose="05000000000000000000" pitchFamily="2" charset="2"/>
              <a:buChar char="Ø"/>
            </a:pPr>
            <a:r>
              <a:rPr lang="en-US" sz="2600" dirty="0"/>
              <a:t>Research Objectives</a:t>
            </a:r>
          </a:p>
          <a:p>
            <a:pPr>
              <a:buFont typeface="Wingdings" panose="05000000000000000000" pitchFamily="2" charset="2"/>
              <a:buChar char="Ø"/>
            </a:pPr>
            <a:r>
              <a:rPr lang="en-US" sz="2600" dirty="0"/>
              <a:t>PMF- Project deliverables – activities/outcomes; quantitative and qualitative indicators</a:t>
            </a:r>
          </a:p>
          <a:p>
            <a:pPr>
              <a:buFont typeface="Wingdings" panose="05000000000000000000" pitchFamily="2" charset="2"/>
              <a:buChar char="Ø"/>
            </a:pPr>
            <a:r>
              <a:rPr lang="en-US" sz="2600" dirty="0"/>
              <a:t>Logic Model; monitoring, evaluation, and reporting requirements</a:t>
            </a:r>
          </a:p>
          <a:p>
            <a:pPr>
              <a:buFont typeface="Wingdings" panose="05000000000000000000" pitchFamily="2" charset="2"/>
              <a:buChar char="Ø"/>
            </a:pPr>
            <a:r>
              <a:rPr lang="en-US" sz="2600" dirty="0"/>
              <a:t>Budgets</a:t>
            </a:r>
          </a:p>
          <a:p>
            <a:pPr marL="0" indent="0">
              <a:buNone/>
            </a:pPr>
            <a:endParaRPr lang="en-US" sz="2600" dirty="0"/>
          </a:p>
          <a:p>
            <a:pPr>
              <a:buFont typeface="Wingdings" panose="05000000000000000000" pitchFamily="2" charset="2"/>
              <a:buChar char="q"/>
            </a:pPr>
            <a:r>
              <a:rPr lang="en-US" sz="2600" dirty="0"/>
              <a:t>Design teams must ensure that all gender equality issues are incorporated throughout the proposal rather than in the gender sections</a:t>
            </a:r>
          </a:p>
          <a:p>
            <a:pPr>
              <a:buFont typeface="Wingdings" panose="05000000000000000000" pitchFamily="2" charset="2"/>
              <a:buChar char="q"/>
            </a:pPr>
            <a:endParaRPr lang="en-US" sz="2600" dirty="0"/>
          </a:p>
          <a:p>
            <a:pPr>
              <a:buFont typeface="Wingdings" panose="05000000000000000000" pitchFamily="2" charset="2"/>
              <a:buChar char="q"/>
            </a:pPr>
            <a:r>
              <a:rPr lang="en-US" sz="2600" dirty="0"/>
              <a:t>The gender perspective is essential from the beginning to the end and also in every aspect of the project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288503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arlow SemiBold"/>
        <a:ea typeface=""/>
        <a:cs typeface=""/>
      </a:majorFont>
      <a:minorFont>
        <a:latin typeface="Barlow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_Alliance PPT 2022.potx" id="{E91711FB-ED9B-44C7-893C-3F363F0AAF2F}" vid="{27E86FD4-88E5-488E-B104-5C0C8AA912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2017</TotalTime>
  <Words>4264</Words>
  <Application>Microsoft Office PowerPoint</Application>
  <PresentationFormat>Widescreen</PresentationFormat>
  <Paragraphs>388</Paragraphs>
  <Slides>46</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Barlow Condensed (Body)</vt:lpstr>
      <vt:lpstr>Script MT Bold</vt:lpstr>
      <vt:lpstr>Wingdings</vt:lpstr>
      <vt:lpstr>Calibri</vt:lpstr>
      <vt:lpstr>Cabin</vt:lpstr>
      <vt:lpstr>Bahnschrift Condensed</vt:lpstr>
      <vt:lpstr>Verdana</vt:lpstr>
      <vt:lpstr>Barlow SemiBold</vt:lpstr>
      <vt:lpstr>Copperplate Gothic Bold</vt:lpstr>
      <vt:lpstr>Barlow Condensed</vt:lpstr>
      <vt:lpstr>Gill Sans</vt:lpstr>
      <vt:lpstr>Bernard MT Condensed</vt:lpstr>
      <vt:lpstr>Arial</vt:lpstr>
      <vt:lpstr>Algerian</vt:lpstr>
      <vt:lpstr>1_Office Theme</vt:lpstr>
      <vt:lpstr>Gender transformative research from proposal writing to evaluation</vt:lpstr>
      <vt:lpstr>Outline</vt:lpstr>
      <vt:lpstr>The long road to gender equality…</vt:lpstr>
      <vt:lpstr>SDG5: Achieve gender equality and empower all women and girls…</vt:lpstr>
      <vt:lpstr>PowerPoint Presentation</vt:lpstr>
      <vt:lpstr>GESI considerations in project design and proposal development</vt:lpstr>
      <vt:lpstr>GESI considerations in project design and proposal development</vt:lpstr>
      <vt:lpstr>Gender Guideline team composition Proposal writing</vt:lpstr>
      <vt:lpstr>Gender integration in Proposal writing</vt:lpstr>
      <vt:lpstr>GESI considerations in project design and proposal development</vt:lpstr>
      <vt:lpstr>Example of gender scoring card for Global Affairs Canada</vt:lpstr>
      <vt:lpstr>Example of Gender integration guide – Gates Foundation</vt:lpstr>
      <vt:lpstr>Examples of proposals where gender has been integrated properly</vt:lpstr>
      <vt:lpstr>PowerPoint Presentation</vt:lpstr>
      <vt:lpstr>Different donors - Gender strategy that can act as a guide</vt:lpstr>
      <vt:lpstr>PowerPoint Presentation</vt:lpstr>
      <vt:lpstr>PowerPoint Presentation</vt:lpstr>
      <vt:lpstr>What Does GTA Do To Promote Equality? </vt:lpstr>
      <vt:lpstr>Gender Transformative Indicators</vt:lpstr>
      <vt:lpstr>Designing Comprehensive Gender-Transformative Indicators</vt:lpstr>
      <vt:lpstr>What are indicators?</vt:lpstr>
      <vt:lpstr>Five-step Process for Developing GT Change indicators</vt:lpstr>
      <vt:lpstr>Measuring Progress Towards Gender Equality</vt:lpstr>
      <vt:lpstr>PowerPoint Presentation</vt:lpstr>
      <vt:lpstr>Example Case 1</vt:lpstr>
      <vt:lpstr>Highlight: </vt:lpstr>
      <vt:lpstr>Example Case 2 </vt:lpstr>
      <vt:lpstr>PowerPoint Presentation</vt:lpstr>
      <vt:lpstr>PowerPoint Presentation</vt:lpstr>
      <vt:lpstr>Inclusive communication should consider:  </vt:lpstr>
      <vt:lpstr>Target audiences and communication approaches</vt:lpstr>
      <vt:lpstr>Target audiences and communication approaches</vt:lpstr>
      <vt:lpstr>Report writing </vt:lpstr>
      <vt:lpstr>Report writing </vt:lpstr>
      <vt:lpstr>Report writing  </vt:lpstr>
      <vt:lpstr>Develop guides  </vt:lpstr>
      <vt:lpstr>Development of PowerPoint  </vt:lpstr>
      <vt:lpstr>Development of PowerPoint  </vt:lpstr>
      <vt:lpstr>Development of powerpoints  </vt:lpstr>
      <vt:lpstr>Develop radio/audio scripts  </vt:lpstr>
      <vt:lpstr>Develop radio/audio scripts </vt:lpstr>
      <vt:lpstr>Develop radio/audio scripts - Example Audio Script: Women and Land Rights in the Democratic Republic of Congo (DRC) </vt:lpstr>
      <vt:lpstr>Example Audio Script: Women and Land Rights in the Democratic Republic of Congo (DRC)</vt:lpstr>
      <vt:lpstr>Development of posters</vt:lpstr>
      <vt:lpstr>Development of posters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Gutierrez, Daniel (Alliance Bioversity-CIAT)</dc:creator>
  <cp:lastModifiedBy>Eileen Bogweh Nchanji</cp:lastModifiedBy>
  <cp:revision>42</cp:revision>
  <dcterms:created xsi:type="dcterms:W3CDTF">2022-10-25T10:56:29Z</dcterms:created>
  <dcterms:modified xsi:type="dcterms:W3CDTF">2025-02-10T07:51:47Z</dcterms:modified>
</cp:coreProperties>
</file>