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handoutMasterIdLst>
    <p:handoutMasterId r:id="rId49"/>
  </p:handoutMasterIdLst>
  <p:sldIdLst>
    <p:sldId id="260" r:id="rId2"/>
    <p:sldId id="257" r:id="rId3"/>
    <p:sldId id="319" r:id="rId4"/>
    <p:sldId id="321" r:id="rId5"/>
    <p:sldId id="354" r:id="rId6"/>
    <p:sldId id="356" r:id="rId7"/>
    <p:sldId id="357" r:id="rId8"/>
    <p:sldId id="280" r:id="rId9"/>
    <p:sldId id="350" r:id="rId10"/>
    <p:sldId id="351" r:id="rId11"/>
    <p:sldId id="279" r:id="rId12"/>
    <p:sldId id="358" r:id="rId13"/>
    <p:sldId id="281" r:id="rId14"/>
    <p:sldId id="258" r:id="rId15"/>
    <p:sldId id="353" r:id="rId16"/>
    <p:sldId id="355" r:id="rId17"/>
    <p:sldId id="14999694" r:id="rId18"/>
    <p:sldId id="261" r:id="rId19"/>
    <p:sldId id="262" r:id="rId20"/>
    <p:sldId id="267" r:id="rId21"/>
    <p:sldId id="323" r:id="rId22"/>
    <p:sldId id="263" r:id="rId23"/>
    <p:sldId id="264" r:id="rId24"/>
    <p:sldId id="266" r:id="rId25"/>
    <p:sldId id="265" r:id="rId26"/>
    <p:sldId id="269" r:id="rId27"/>
    <p:sldId id="268" r:id="rId28"/>
    <p:sldId id="14999695" r:id="rId29"/>
    <p:sldId id="359" r:id="rId30"/>
    <p:sldId id="360" r:id="rId31"/>
    <p:sldId id="362" r:id="rId32"/>
    <p:sldId id="361" r:id="rId33"/>
    <p:sldId id="341" r:id="rId34"/>
    <p:sldId id="14999689" r:id="rId35"/>
    <p:sldId id="14999687" r:id="rId36"/>
    <p:sldId id="14999686" r:id="rId37"/>
    <p:sldId id="14999688" r:id="rId38"/>
    <p:sldId id="14999692" r:id="rId39"/>
    <p:sldId id="14999693" r:id="rId40"/>
    <p:sldId id="14999690" r:id="rId41"/>
    <p:sldId id="14999691" r:id="rId42"/>
    <p:sldId id="14999678" r:id="rId43"/>
    <p:sldId id="14999679" r:id="rId44"/>
    <p:sldId id="14999680" r:id="rId45"/>
    <p:sldId id="14999682" r:id="rId46"/>
    <p:sldId id="259" r:id="rId47"/>
  </p:sldIdLst>
  <p:sldSz cx="12192000" cy="6858000"/>
  <p:notesSz cx="6858000" cy="9144000"/>
  <p:embeddedFontLst>
    <p:embeddedFont>
      <p:font typeface="Aptos" panose="020B0004020202020204" pitchFamily="34" charset="0"/>
      <p:regular r:id="rId50"/>
    </p:embeddedFont>
    <p:embeddedFont>
      <p:font typeface="Barlow Condensed" panose="00000506000000000000" pitchFamily="2" charset="0"/>
      <p:regular r:id="rId51"/>
      <p:bold r:id="rId52"/>
      <p:italic r:id="rId53"/>
      <p:boldItalic r:id="rId54"/>
    </p:embeddedFont>
    <p:embeddedFont>
      <p:font typeface="Barlow SemiBold" panose="00000700000000000000" pitchFamily="2" charset="0"/>
      <p:bold r:id="rId55"/>
    </p:embeddedFont>
    <p:embeddedFont>
      <p:font typeface="Calibri" panose="020F050202020403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B33"/>
    <a:srgbClr val="81351D"/>
    <a:srgbClr val="0788C5"/>
    <a:srgbClr val="233C7B"/>
    <a:srgbClr val="983794"/>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8" autoAdjust="0"/>
    <p:restoredTop sz="94626" autoAdjust="0"/>
  </p:normalViewPr>
  <p:slideViewPr>
    <p:cSldViewPr snapToGrid="0">
      <p:cViewPr varScale="1">
        <p:scale>
          <a:sx n="75" d="100"/>
          <a:sy n="75" d="100"/>
        </p:scale>
        <p:origin x="24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3" d="100"/>
          <a:sy n="93" d="100"/>
        </p:scale>
        <p:origin x="4094"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CBBCD3A-E308-4258-86C9-43302743F8B5}" type="doc">
      <dgm:prSet loTypeId="urn:microsoft.com/office/officeart/2005/8/layout/arrow5" loCatId="relationship" qsTypeId="urn:microsoft.com/office/officeart/2005/8/quickstyle/simple5#1" qsCatId="simple" csTypeId="urn:microsoft.com/office/officeart/2005/8/colors/accent2_2#1" csCatId="accent2" phldr="1"/>
      <dgm:spPr/>
      <dgm:t>
        <a:bodyPr/>
        <a:lstStyle/>
        <a:p>
          <a:endParaRPr lang="en-US"/>
        </a:p>
      </dgm:t>
    </dgm:pt>
    <dgm:pt modelId="{6A38C749-A430-435B-BFD1-A580E86E9960}">
      <dgm:prSet custT="1"/>
      <dgm:spPr>
        <a:solidFill>
          <a:schemeClr val="accent1"/>
        </a:solidFill>
      </dgm:spPr>
      <dgm:t>
        <a:bodyPr/>
        <a:lstStyle/>
        <a:p>
          <a:r>
            <a:rPr lang="fr-FR" sz="2000" dirty="0"/>
            <a:t>Équité et Représentation</a:t>
          </a:r>
          <a:endParaRPr lang="en-US" sz="2000" dirty="0"/>
        </a:p>
      </dgm:t>
    </dgm:pt>
    <dgm:pt modelId="{94995BE0-25C3-4709-BAF1-BE4773750A59}" type="parTrans" cxnId="{CE4697B0-78C6-4425-9290-F97C2B8DC1A4}">
      <dgm:prSet/>
      <dgm:spPr/>
      <dgm:t>
        <a:bodyPr/>
        <a:lstStyle/>
        <a:p>
          <a:endParaRPr lang="en-US"/>
        </a:p>
      </dgm:t>
    </dgm:pt>
    <dgm:pt modelId="{AD8480BB-9DBA-4BED-936F-ABDD1E8803DE}" type="sibTrans" cxnId="{CE4697B0-78C6-4425-9290-F97C2B8DC1A4}">
      <dgm:prSet/>
      <dgm:spPr/>
      <dgm:t>
        <a:bodyPr/>
        <a:lstStyle/>
        <a:p>
          <a:endParaRPr lang="en-US"/>
        </a:p>
      </dgm:t>
    </dgm:pt>
    <dgm:pt modelId="{F499CB88-B8EA-4CA5-9DBE-37E617FB8BFC}">
      <dgm:prSet custT="1"/>
      <dgm:spPr/>
      <dgm:t>
        <a:bodyPr/>
        <a:lstStyle/>
        <a:p>
          <a:r>
            <a:rPr lang="fr-FR" sz="2000" dirty="0"/>
            <a:t>Accessibilité</a:t>
          </a:r>
          <a:endParaRPr lang="en-US" sz="2000" dirty="0"/>
        </a:p>
      </dgm:t>
    </dgm:pt>
    <dgm:pt modelId="{A2B29184-B09D-403A-844C-CAA15620B3BA}" type="parTrans" cxnId="{6D5309B4-D60C-4549-99CA-176D4FB1A896}">
      <dgm:prSet/>
      <dgm:spPr/>
      <dgm:t>
        <a:bodyPr/>
        <a:lstStyle/>
        <a:p>
          <a:endParaRPr lang="en-US"/>
        </a:p>
      </dgm:t>
    </dgm:pt>
    <dgm:pt modelId="{9869A035-3296-494E-A50B-21340E6BBFF0}" type="sibTrans" cxnId="{6D5309B4-D60C-4549-99CA-176D4FB1A896}">
      <dgm:prSet/>
      <dgm:spPr/>
      <dgm:t>
        <a:bodyPr/>
        <a:lstStyle/>
        <a:p>
          <a:endParaRPr lang="en-US"/>
        </a:p>
      </dgm:t>
    </dgm:pt>
    <dgm:pt modelId="{7A87D593-F0DB-47F0-86CB-66508C5199D5}">
      <dgm:prSet custT="1"/>
      <dgm:spPr>
        <a:solidFill>
          <a:schemeClr val="accent6"/>
        </a:solidFill>
      </dgm:spPr>
      <dgm:t>
        <a:bodyPr/>
        <a:lstStyle/>
        <a:p>
          <a:r>
            <a:rPr lang="fr-FR" sz="2000" dirty="0"/>
            <a:t>Approche Participative</a:t>
          </a:r>
          <a:endParaRPr lang="en-US" sz="2000" dirty="0"/>
        </a:p>
      </dgm:t>
    </dgm:pt>
    <dgm:pt modelId="{FD8E8121-0E08-4C87-9D7C-97934CA66B3A}" type="parTrans" cxnId="{029BBBB9-D5E7-421B-9250-75765340839D}">
      <dgm:prSet/>
      <dgm:spPr/>
      <dgm:t>
        <a:bodyPr/>
        <a:lstStyle/>
        <a:p>
          <a:endParaRPr lang="en-US"/>
        </a:p>
      </dgm:t>
    </dgm:pt>
    <dgm:pt modelId="{A9BA5868-F384-4EAA-BBC6-DBB03E697CF3}" type="sibTrans" cxnId="{029BBBB9-D5E7-421B-9250-75765340839D}">
      <dgm:prSet/>
      <dgm:spPr/>
      <dgm:t>
        <a:bodyPr/>
        <a:lstStyle/>
        <a:p>
          <a:endParaRPr lang="en-US"/>
        </a:p>
      </dgm:t>
    </dgm:pt>
    <dgm:pt modelId="{403F86C1-5BF5-4E85-B143-8D1B6634BE51}">
      <dgm:prSet/>
      <dgm:spPr/>
      <dgm:t>
        <a:bodyPr/>
        <a:lstStyle/>
        <a:p>
          <a:r>
            <a:rPr lang="fr-FR" dirty="0"/>
            <a:t>Messages sans Stéréotypes	</a:t>
          </a:r>
          <a:endParaRPr lang="en-US" dirty="0"/>
        </a:p>
      </dgm:t>
    </dgm:pt>
    <dgm:pt modelId="{5B4515EE-804C-427E-9444-E604C86707D9}" type="parTrans" cxnId="{9968650B-08ED-412F-B69E-60A5BBDC0259}">
      <dgm:prSet/>
      <dgm:spPr/>
      <dgm:t>
        <a:bodyPr/>
        <a:lstStyle/>
        <a:p>
          <a:endParaRPr lang="en-US"/>
        </a:p>
      </dgm:t>
    </dgm:pt>
    <dgm:pt modelId="{10CA9ABF-66BD-4934-83ED-143CCBF907E1}" type="sibTrans" cxnId="{9968650B-08ED-412F-B69E-60A5BBDC0259}">
      <dgm:prSet/>
      <dgm:spPr/>
      <dgm:t>
        <a:bodyPr/>
        <a:lstStyle/>
        <a:p>
          <a:endParaRPr lang="en-US"/>
        </a:p>
      </dgm:t>
    </dgm:pt>
    <dgm:pt modelId="{6D85E305-6074-44E9-B602-8A11FC647860}">
      <dgm:prSet custT="1"/>
      <dgm:spPr>
        <a:solidFill>
          <a:schemeClr val="accent4"/>
        </a:solidFill>
      </dgm:spPr>
      <dgm:t>
        <a:bodyPr/>
        <a:lstStyle/>
        <a:p>
          <a:r>
            <a:rPr lang="fr-FR" sz="1800" dirty="0"/>
            <a:t>Sensibilité et Inclusion	</a:t>
          </a:r>
          <a:endParaRPr lang="en-US" sz="1800" dirty="0"/>
        </a:p>
      </dgm:t>
    </dgm:pt>
    <dgm:pt modelId="{4B2E8EFE-694C-43A1-B815-58A3053DE1D9}" type="parTrans" cxnId="{A4D594B5-2342-4E9B-AFA9-155EB25B8670}">
      <dgm:prSet/>
      <dgm:spPr/>
      <dgm:t>
        <a:bodyPr/>
        <a:lstStyle/>
        <a:p>
          <a:endParaRPr lang="en-US"/>
        </a:p>
      </dgm:t>
    </dgm:pt>
    <dgm:pt modelId="{7D4DDF61-A2EE-4977-B703-FAC791FC5F24}" type="sibTrans" cxnId="{A4D594B5-2342-4E9B-AFA9-155EB25B8670}">
      <dgm:prSet/>
      <dgm:spPr/>
      <dgm:t>
        <a:bodyPr/>
        <a:lstStyle/>
        <a:p>
          <a:endParaRPr lang="en-US"/>
        </a:p>
      </dgm:t>
    </dgm:pt>
    <dgm:pt modelId="{B6572AFB-DBB5-492E-8982-B3704D1CD411}" type="pres">
      <dgm:prSet presAssocID="{BCBBCD3A-E308-4258-86C9-43302743F8B5}" presName="diagram" presStyleCnt="0">
        <dgm:presLayoutVars>
          <dgm:dir/>
          <dgm:resizeHandles val="exact"/>
        </dgm:presLayoutVars>
      </dgm:prSet>
      <dgm:spPr/>
    </dgm:pt>
    <dgm:pt modelId="{BB1432F9-E441-460E-A9B7-9E282BA31022}" type="pres">
      <dgm:prSet presAssocID="{6A38C749-A430-435B-BFD1-A580E86E9960}" presName="arrow" presStyleLbl="node1" presStyleIdx="0" presStyleCnt="5" custScaleX="160461" custRadScaleRad="115591" custRadScaleInc="-7056">
        <dgm:presLayoutVars>
          <dgm:bulletEnabled val="1"/>
        </dgm:presLayoutVars>
      </dgm:prSet>
      <dgm:spPr/>
    </dgm:pt>
    <dgm:pt modelId="{830068C7-F864-48A9-A171-FEA3CB80F5F9}" type="pres">
      <dgm:prSet presAssocID="{F499CB88-B8EA-4CA5-9DBE-37E617FB8BFC}" presName="arrow" presStyleLbl="node1" presStyleIdx="1" presStyleCnt="5" custScaleY="126041" custRadScaleRad="131241" custRadScaleInc="2026">
        <dgm:presLayoutVars>
          <dgm:bulletEnabled val="1"/>
        </dgm:presLayoutVars>
      </dgm:prSet>
      <dgm:spPr/>
    </dgm:pt>
    <dgm:pt modelId="{F8E32C52-6228-4D47-9418-F79D884B365C}" type="pres">
      <dgm:prSet presAssocID="{7A87D593-F0DB-47F0-86CB-66508C5199D5}" presName="arrow" presStyleLbl="node1" presStyleIdx="2" presStyleCnt="5" custScaleX="148398" custRadScaleRad="108414" custRadScaleInc="6269">
        <dgm:presLayoutVars>
          <dgm:bulletEnabled val="1"/>
        </dgm:presLayoutVars>
      </dgm:prSet>
      <dgm:spPr/>
    </dgm:pt>
    <dgm:pt modelId="{ED021E85-F856-427A-84B6-B49C094B4892}" type="pres">
      <dgm:prSet presAssocID="{403F86C1-5BF5-4E85-B143-8D1B6634BE51}" presName="arrow" presStyleLbl="node1" presStyleIdx="3" presStyleCnt="5" custScaleX="137815" custRadScaleRad="133981" custRadScaleInc="21765">
        <dgm:presLayoutVars>
          <dgm:bulletEnabled val="1"/>
        </dgm:presLayoutVars>
      </dgm:prSet>
      <dgm:spPr/>
    </dgm:pt>
    <dgm:pt modelId="{0C4D4542-514B-4035-9CFF-2EDEA7BE14F7}" type="pres">
      <dgm:prSet presAssocID="{6D85E305-6074-44E9-B602-8A11FC647860}" presName="arrow" presStyleLbl="node1" presStyleIdx="4" presStyleCnt="5" custScaleX="119480" custRadScaleRad="177751" custRadScaleInc="-2856">
        <dgm:presLayoutVars>
          <dgm:bulletEnabled val="1"/>
        </dgm:presLayoutVars>
      </dgm:prSet>
      <dgm:spPr/>
    </dgm:pt>
  </dgm:ptLst>
  <dgm:cxnLst>
    <dgm:cxn modelId="{6829A107-6FC8-4A67-B021-E8592BFDDF45}" type="presOf" srcId="{6D85E305-6074-44E9-B602-8A11FC647860}" destId="{0C4D4542-514B-4035-9CFF-2EDEA7BE14F7}" srcOrd="0" destOrd="0" presId="urn:microsoft.com/office/officeart/2005/8/layout/arrow5"/>
    <dgm:cxn modelId="{9968650B-08ED-412F-B69E-60A5BBDC0259}" srcId="{BCBBCD3A-E308-4258-86C9-43302743F8B5}" destId="{403F86C1-5BF5-4E85-B143-8D1B6634BE51}" srcOrd="3" destOrd="0" parTransId="{5B4515EE-804C-427E-9444-E604C86707D9}" sibTransId="{10CA9ABF-66BD-4934-83ED-143CCBF907E1}"/>
    <dgm:cxn modelId="{1281BE40-EF17-4A59-8CBE-A55D21350C76}" type="presOf" srcId="{F499CB88-B8EA-4CA5-9DBE-37E617FB8BFC}" destId="{830068C7-F864-48A9-A171-FEA3CB80F5F9}" srcOrd="0" destOrd="0" presId="urn:microsoft.com/office/officeart/2005/8/layout/arrow5"/>
    <dgm:cxn modelId="{80018E77-EDE2-455D-85B5-12607EED5B6C}" type="presOf" srcId="{BCBBCD3A-E308-4258-86C9-43302743F8B5}" destId="{B6572AFB-DBB5-492E-8982-B3704D1CD411}" srcOrd="0" destOrd="0" presId="urn:microsoft.com/office/officeart/2005/8/layout/arrow5"/>
    <dgm:cxn modelId="{AF4E3786-EA91-43CD-B29C-8CCD1EA98CFB}" type="presOf" srcId="{7A87D593-F0DB-47F0-86CB-66508C5199D5}" destId="{F8E32C52-6228-4D47-9418-F79D884B365C}" srcOrd="0" destOrd="0" presId="urn:microsoft.com/office/officeart/2005/8/layout/arrow5"/>
    <dgm:cxn modelId="{CE4697B0-78C6-4425-9290-F97C2B8DC1A4}" srcId="{BCBBCD3A-E308-4258-86C9-43302743F8B5}" destId="{6A38C749-A430-435B-BFD1-A580E86E9960}" srcOrd="0" destOrd="0" parTransId="{94995BE0-25C3-4709-BAF1-BE4773750A59}" sibTransId="{AD8480BB-9DBA-4BED-936F-ABDD1E8803DE}"/>
    <dgm:cxn modelId="{6D5309B4-D60C-4549-99CA-176D4FB1A896}" srcId="{BCBBCD3A-E308-4258-86C9-43302743F8B5}" destId="{F499CB88-B8EA-4CA5-9DBE-37E617FB8BFC}" srcOrd="1" destOrd="0" parTransId="{A2B29184-B09D-403A-844C-CAA15620B3BA}" sibTransId="{9869A035-3296-494E-A50B-21340E6BBFF0}"/>
    <dgm:cxn modelId="{A4D594B5-2342-4E9B-AFA9-155EB25B8670}" srcId="{BCBBCD3A-E308-4258-86C9-43302743F8B5}" destId="{6D85E305-6074-44E9-B602-8A11FC647860}" srcOrd="4" destOrd="0" parTransId="{4B2E8EFE-694C-43A1-B815-58A3053DE1D9}" sibTransId="{7D4DDF61-A2EE-4977-B703-FAC791FC5F24}"/>
    <dgm:cxn modelId="{029BBBB9-D5E7-421B-9250-75765340839D}" srcId="{BCBBCD3A-E308-4258-86C9-43302743F8B5}" destId="{7A87D593-F0DB-47F0-86CB-66508C5199D5}" srcOrd="2" destOrd="0" parTransId="{FD8E8121-0E08-4C87-9D7C-97934CA66B3A}" sibTransId="{A9BA5868-F384-4EAA-BBC6-DBB03E697CF3}"/>
    <dgm:cxn modelId="{5DD19ED7-58B1-4DF1-986F-3BEFE77A050A}" type="presOf" srcId="{403F86C1-5BF5-4E85-B143-8D1B6634BE51}" destId="{ED021E85-F856-427A-84B6-B49C094B4892}" srcOrd="0" destOrd="0" presId="urn:microsoft.com/office/officeart/2005/8/layout/arrow5"/>
    <dgm:cxn modelId="{8ADC0EF5-E852-4B2D-87AF-99E25ED55304}" type="presOf" srcId="{6A38C749-A430-435B-BFD1-A580E86E9960}" destId="{BB1432F9-E441-460E-A9B7-9E282BA31022}" srcOrd="0" destOrd="0" presId="urn:microsoft.com/office/officeart/2005/8/layout/arrow5"/>
    <dgm:cxn modelId="{0896FAD8-5E34-439F-B048-93D556576FC1}" type="presParOf" srcId="{B6572AFB-DBB5-492E-8982-B3704D1CD411}" destId="{BB1432F9-E441-460E-A9B7-9E282BA31022}" srcOrd="0" destOrd="0" presId="urn:microsoft.com/office/officeart/2005/8/layout/arrow5"/>
    <dgm:cxn modelId="{25D0746E-5323-4C96-9A05-8517FD7B35B7}" type="presParOf" srcId="{B6572AFB-DBB5-492E-8982-B3704D1CD411}" destId="{830068C7-F864-48A9-A171-FEA3CB80F5F9}" srcOrd="1" destOrd="0" presId="urn:microsoft.com/office/officeart/2005/8/layout/arrow5"/>
    <dgm:cxn modelId="{7489F9FE-ABA4-47AA-A064-5253C8FE188B}" type="presParOf" srcId="{B6572AFB-DBB5-492E-8982-B3704D1CD411}" destId="{F8E32C52-6228-4D47-9418-F79D884B365C}" srcOrd="2" destOrd="0" presId="urn:microsoft.com/office/officeart/2005/8/layout/arrow5"/>
    <dgm:cxn modelId="{DB364590-ACDB-49B8-9BC6-58775B7A3550}" type="presParOf" srcId="{B6572AFB-DBB5-492E-8982-B3704D1CD411}" destId="{ED021E85-F856-427A-84B6-B49C094B4892}" srcOrd="3" destOrd="0" presId="urn:microsoft.com/office/officeart/2005/8/layout/arrow5"/>
    <dgm:cxn modelId="{46722564-B511-4649-A991-4EE91B13C315}" type="presParOf" srcId="{B6572AFB-DBB5-492E-8982-B3704D1CD411}" destId="{0C4D4542-514B-4035-9CFF-2EDEA7BE14F7}"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432F9-E441-460E-A9B7-9E282BA31022}">
      <dsp:nvSpPr>
        <dsp:cNvPr id="0" name=""/>
        <dsp:cNvSpPr/>
      </dsp:nvSpPr>
      <dsp:spPr>
        <a:xfrm>
          <a:off x="1679639" y="0"/>
          <a:ext cx="2857649" cy="1780899"/>
        </a:xfrm>
        <a:prstGeom prst="downArrow">
          <a:avLst>
            <a:gd name="adj1" fmla="val 50000"/>
            <a:gd name="adj2" fmla="val 35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t>Équité et Représentation</a:t>
          </a:r>
          <a:endParaRPr lang="en-US" sz="2000" kern="1200" dirty="0"/>
        </a:p>
      </dsp:txBody>
      <dsp:txXfrm>
        <a:off x="2394051" y="0"/>
        <a:ext cx="1428825" cy="1469242"/>
      </dsp:txXfrm>
    </dsp:sp>
    <dsp:sp modelId="{830068C7-F864-48A9-A171-FEA3CB80F5F9}">
      <dsp:nvSpPr>
        <dsp:cNvPr id="0" name=""/>
        <dsp:cNvSpPr/>
      </dsp:nvSpPr>
      <dsp:spPr>
        <a:xfrm rot="4320000">
          <a:off x="4356353" y="753449"/>
          <a:ext cx="1780899" cy="2244663"/>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t>Accessibilité</a:t>
          </a:r>
          <a:endParaRPr lang="en-US" sz="2000" kern="1200" dirty="0"/>
        </a:p>
      </dsp:txBody>
      <dsp:txXfrm rot="-5400000">
        <a:off x="4428502" y="1382402"/>
        <a:ext cx="1933006" cy="890449"/>
      </dsp:txXfrm>
    </dsp:sp>
    <dsp:sp modelId="{F8E32C52-6228-4D47-9418-F79D884B365C}">
      <dsp:nvSpPr>
        <dsp:cNvPr id="0" name=""/>
        <dsp:cNvSpPr/>
      </dsp:nvSpPr>
      <dsp:spPr>
        <a:xfrm rot="8640000">
          <a:off x="2837947" y="3025769"/>
          <a:ext cx="2642819" cy="1780899"/>
        </a:xfrm>
        <a:prstGeom prst="downArrow">
          <a:avLst>
            <a:gd name="adj1" fmla="val 50000"/>
            <a:gd name="adj2" fmla="val 35000"/>
          </a:avLst>
        </a:prstGeom>
        <a:solidFill>
          <a:schemeClr val="accent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t>Approche Participative</a:t>
          </a:r>
          <a:endParaRPr lang="en-US" sz="2000" kern="1200" dirty="0"/>
        </a:p>
      </dsp:txBody>
      <dsp:txXfrm rot="10800000">
        <a:off x="3590246" y="3307665"/>
        <a:ext cx="1321409" cy="1469242"/>
      </dsp:txXfrm>
    </dsp:sp>
    <dsp:sp modelId="{ED021E85-F856-427A-84B6-B49C094B4892}">
      <dsp:nvSpPr>
        <dsp:cNvPr id="0" name=""/>
        <dsp:cNvSpPr/>
      </dsp:nvSpPr>
      <dsp:spPr>
        <a:xfrm rot="12960000">
          <a:off x="390188" y="2844228"/>
          <a:ext cx="2454346" cy="1780899"/>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t>Messages sans Stéréotypes	</a:t>
          </a:r>
          <a:endParaRPr lang="en-US" sz="1800" kern="1200" dirty="0"/>
        </a:p>
      </dsp:txBody>
      <dsp:txXfrm rot="10800000">
        <a:off x="912180" y="3126124"/>
        <a:ext cx="1227173" cy="1469242"/>
      </dsp:txXfrm>
    </dsp:sp>
    <dsp:sp modelId="{0C4D4542-514B-4035-9CFF-2EDEA7BE14F7}">
      <dsp:nvSpPr>
        <dsp:cNvPr id="0" name=""/>
        <dsp:cNvSpPr/>
      </dsp:nvSpPr>
      <dsp:spPr>
        <a:xfrm rot="17280000">
          <a:off x="111724" y="805177"/>
          <a:ext cx="2127818" cy="1780899"/>
        </a:xfrm>
        <a:prstGeom prst="downArrow">
          <a:avLst>
            <a:gd name="adj1" fmla="val 50000"/>
            <a:gd name="adj2" fmla="val 35000"/>
          </a:avLst>
        </a:prstGeom>
        <a:solidFill>
          <a:schemeClr val="accent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t>Sensibilité et Inclusion	</a:t>
          </a:r>
          <a:endParaRPr lang="en-US" sz="1800" kern="1200" dirty="0"/>
        </a:p>
      </dsp:txBody>
      <dsp:txXfrm rot="5400000">
        <a:off x="292811" y="1115517"/>
        <a:ext cx="1469242" cy="106390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E4C12E-1232-41E9-A000-89B4F252FF3B}" type="datetimeFigureOut">
              <a:rPr lang="en-US" smtClean="0"/>
              <a:t>2/11/2025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A451DB-EE00-4A64-970C-798532BCA2CC}"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78726-CE63-4BC7-B96C-0264EAB13385}"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D20D6-E4FA-4FDE-8A67-97E17AF48279}"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panose="020F0502020204030204"/>
              <a:buNone/>
            </a:pPr>
            <a:endParaRPr/>
          </a:p>
        </p:txBody>
      </p:sp>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CD40DF-25BB-4A5F-8A64-B7A5933E49D9}" type="slidenum">
              <a:rPr lang="en-US" smtClean="0"/>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81700" y="1800859"/>
            <a:ext cx="5759450" cy="2387600"/>
          </a:xfrm>
        </p:spPr>
        <p:txBody>
          <a:bodyPr anchor="t" anchorCtr="0">
            <a:normAutofit/>
          </a:bodyPr>
          <a:lstStyle>
            <a:lvl1pPr algn="r">
              <a:defRPr sz="3600">
                <a:solidFill>
                  <a:srgbClr val="233C7B"/>
                </a:solidFill>
              </a:defRPr>
            </a:lvl1pPr>
          </a:lstStyle>
          <a:p>
            <a:r>
              <a:rPr lang="en-US" dirty="0"/>
              <a:t>Click </a:t>
            </a:r>
            <a:br>
              <a:rPr lang="en-US" dirty="0"/>
            </a:br>
            <a:r>
              <a:rPr lang="en-US" dirty="0"/>
              <a:t>title </a:t>
            </a:r>
            <a:br>
              <a:rPr lang="en-US" dirty="0"/>
            </a:br>
            <a:r>
              <a:rPr lang="en-US" dirty="0"/>
              <a:t>here</a:t>
            </a:r>
            <a:br>
              <a:rPr lang="en-US" dirty="0"/>
            </a:br>
            <a:r>
              <a:rPr lang="en-US" dirty="0"/>
              <a:t>5 lines</a:t>
            </a:r>
            <a:br>
              <a:rPr lang="en-US" dirty="0"/>
            </a:br>
            <a:r>
              <a:rPr lang="en-US" dirty="0"/>
              <a:t>max</a:t>
            </a:r>
          </a:p>
        </p:txBody>
      </p:sp>
      <p:sp>
        <p:nvSpPr>
          <p:cNvPr id="3" name="Subtitle 2"/>
          <p:cNvSpPr>
            <a:spLocks noGrp="1"/>
          </p:cNvSpPr>
          <p:nvPr>
            <p:ph type="subTitle" idx="1" hasCustomPrompt="1"/>
          </p:nvPr>
        </p:nvSpPr>
        <p:spPr>
          <a:xfrm>
            <a:off x="5981700" y="4724401"/>
            <a:ext cx="5759450" cy="1371599"/>
          </a:xfrm>
          <a:prstGeom prst="rect">
            <a:avLst/>
          </a:prstGeom>
        </p:spPr>
        <p:txBody>
          <a:bodyPr>
            <a:normAutofit/>
          </a:bodyPr>
          <a:lstStyle>
            <a:lvl1pPr marL="0" indent="0" algn="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presenter </a:t>
            </a:r>
            <a:br>
              <a:rPr lang="en-US" dirty="0"/>
            </a:br>
            <a:r>
              <a:rPr lang="en-US" dirty="0"/>
              <a:t>Venue </a:t>
            </a:r>
            <a:br>
              <a:rPr lang="en-US" dirty="0"/>
            </a:br>
            <a:r>
              <a:rPr lang="en-US" dirty="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p>
        </p:txBody>
      </p:sp>
      <p:sp>
        <p:nvSpPr>
          <p:cNvPr id="3" name="Picture Placeholder 2"/>
          <p:cNvSpPr>
            <a:spLocks noGrp="1"/>
          </p:cNvSpPr>
          <p:nvPr>
            <p:ph type="pic" idx="1"/>
          </p:nvPr>
        </p:nvSpPr>
        <p:spPr>
          <a:xfrm>
            <a:off x="5183188" y="457201"/>
            <a:ext cx="638016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C7FF14F-70C8-4FE1-B99C-0C64E887E3AE}"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F59F2-27F4-48DE-956A-159774152637}" type="slidenum">
              <a:rPr lang="en-US" smtClean="0"/>
              <a:t>‹#›</a:t>
            </a:fld>
            <a:endParaRPr lang="en-US"/>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lstStyle>
            <a:lvl1pPr>
              <a:defRPr>
                <a:solidFill>
                  <a:srgbClr val="233C7B"/>
                </a:solidFill>
              </a:defRPr>
            </a:lvl1pPr>
          </a:lstStyle>
          <a:p>
            <a:r>
              <a:rPr lang="en-US" dirty="0"/>
              <a:t>Click to edit Master title style</a:t>
            </a:r>
          </a:p>
        </p:txBody>
      </p:sp>
      <p:sp>
        <p:nvSpPr>
          <p:cNvPr id="3" name="Vertical Text Placeholder 2"/>
          <p:cNvSpPr>
            <a:spLocks noGrp="1"/>
          </p:cNvSpPr>
          <p:nvPr>
            <p:ph type="body" orient="vert" idx="1"/>
          </p:nvPr>
        </p:nvSpPr>
        <p:spPr>
          <a:xfrm>
            <a:off x="581023" y="1825625"/>
            <a:ext cx="1098232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7FF14F-70C8-4FE1-B99C-0C64E887E3A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F59F2-27F4-48DE-956A-159774152637}" type="slidenum">
              <a:rPr lang="en-US" smtClean="0"/>
              <a:t>‹#›</a:t>
            </a:fld>
            <a:endParaRPr lang="en-US"/>
          </a:p>
        </p:txBody>
      </p:sp>
      <p:sp>
        <p:nvSpPr>
          <p:cNvPr id="11" name="Rectangle 10"/>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233C7B"/>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7FF14F-70C8-4FE1-B99C-0C64E887E3A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F59F2-27F4-48DE-956A-159774152637}" type="slidenum">
              <a:rPr lang="en-US" smtClean="0"/>
              <a:t>‹#›</a:t>
            </a:fld>
            <a:endParaRPr lang="en-US"/>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Content Placeholder 2"/>
          <p:cNvSpPr>
            <a:spLocks noGrp="1"/>
          </p:cNvSpPr>
          <p:nvPr>
            <p:ph idx="1"/>
          </p:nvPr>
        </p:nvSpPr>
        <p:spPr>
          <a:xfrm>
            <a:off x="581024" y="1825625"/>
            <a:ext cx="109823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5450" t="12411" b="7813"/>
          <a:stretch>
            <a:fillRect/>
          </a:stretch>
        </p:blipFill>
        <p:spPr>
          <a:xfrm>
            <a:off x="0" y="-1"/>
            <a:ext cx="12192000" cy="6858001"/>
          </a:xfrm>
          <a:prstGeom prst="rect">
            <a:avLst/>
          </a:prstGeom>
        </p:spPr>
      </p:pic>
      <p:sp>
        <p:nvSpPr>
          <p:cNvPr id="7" name="Rectangle 6"/>
          <p:cNvSpPr/>
          <p:nvPr userDrawn="1"/>
        </p:nvSpPr>
        <p:spPr>
          <a:xfrm>
            <a:off x="-2" y="0"/>
            <a:ext cx="12192001" cy="6858001"/>
          </a:xfrm>
          <a:prstGeom prst="rect">
            <a:avLst/>
          </a:prstGeom>
          <a:solidFill>
            <a:srgbClr val="233C7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 y="2002631"/>
            <a:ext cx="12192001" cy="2852737"/>
          </a:xfrm>
        </p:spPr>
        <p:txBody>
          <a:bodyPr anchor="ctr" anchorCtr="1">
            <a:normAutofit/>
          </a:bodyPr>
          <a:lstStyle>
            <a:lvl1pPr algn="ctr">
              <a:defRPr sz="4400">
                <a:solidFill>
                  <a:schemeClr val="bg1"/>
                </a:solidFill>
                <a:effectLst>
                  <a:outerShdw blurRad="38100" dist="38100" dir="2700000" algn="tl">
                    <a:srgbClr val="000000">
                      <a:alpha val="43137"/>
                    </a:srgbClr>
                  </a:outerShdw>
                </a:effectLst>
              </a:defRPr>
            </a:lvl1pPr>
          </a:lstStyle>
          <a:p>
            <a:r>
              <a:rPr lang="en-US" dirty="0"/>
              <a:t>Section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Content Placeholder 2"/>
          <p:cNvSpPr>
            <a:spLocks noGrp="1"/>
          </p:cNvSpPr>
          <p:nvPr>
            <p:ph sz="half" idx="1"/>
          </p:nvPr>
        </p:nvSpPr>
        <p:spPr>
          <a:xfrm>
            <a:off x="581024" y="1825625"/>
            <a:ext cx="5438776"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91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7FF14F-70C8-4FE1-B99C-0C64E887E3AE}"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F59F2-27F4-48DE-956A-159774152637}" type="slidenum">
              <a:rPr lang="en-US" smtClean="0"/>
              <a:t>‹#›</a:t>
            </a:fld>
            <a:endParaRPr lang="en-US"/>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Text Placeholder 2"/>
          <p:cNvSpPr>
            <a:spLocks noGrp="1"/>
          </p:cNvSpPr>
          <p:nvPr>
            <p:ph type="body" idx="1"/>
          </p:nvPr>
        </p:nvSpPr>
        <p:spPr>
          <a:xfrm>
            <a:off x="581024" y="1681163"/>
            <a:ext cx="5416552"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022" y="2505075"/>
            <a:ext cx="5416554"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391148"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505075"/>
            <a:ext cx="539114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7FF14F-70C8-4FE1-B99C-0C64E887E3AE}"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7F59F2-27F4-48DE-956A-159774152637}" type="slidenum">
              <a:rPr lang="en-US" smtClean="0"/>
              <a:t>‹#›</a:t>
            </a:fld>
            <a:endParaRPr lang="en-US"/>
          </a:p>
        </p:txBody>
      </p:sp>
      <p:sp>
        <p:nvSpPr>
          <p:cNvPr id="14" name="Rectangle 13"/>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4" name="Picture 13" descr="A picture containing shap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fld id="{AC7FF14F-70C8-4FE1-B99C-0C64E887E3AE}"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F59F2-27F4-48DE-956A-15977415263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AC7FF14F-70C8-4FE1-B99C-0C64E887E3AE}"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F59F2-27F4-48DE-956A-159774152637}" type="slidenum">
              <a:rPr lang="en-US" smtClean="0"/>
              <a:t>‹#›</a:t>
            </a:fld>
            <a:endParaRPr lang="en-US"/>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FF14F-70C8-4FE1-B99C-0C64E887E3AE}"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7F59F2-27F4-48DE-956A-159774152637}" type="slidenum">
              <a:rPr lang="en-US" smtClean="0"/>
              <a:t>‹#›</a:t>
            </a:fld>
            <a:endParaRPr lang="en-US"/>
          </a:p>
        </p:txBody>
      </p:sp>
      <p:sp>
        <p:nvSpPr>
          <p:cNvPr id="8" name="Rectangle 7"/>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p>
        </p:txBody>
      </p:sp>
      <p:sp>
        <p:nvSpPr>
          <p:cNvPr id="3" name="Content Placeholder 2"/>
          <p:cNvSpPr>
            <a:spLocks noGrp="1"/>
          </p:cNvSpPr>
          <p:nvPr>
            <p:ph idx="1"/>
          </p:nvPr>
        </p:nvSpPr>
        <p:spPr>
          <a:xfrm>
            <a:off x="5183188" y="457201"/>
            <a:ext cx="638016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a:xfrm>
            <a:off x="1527" y="0"/>
            <a:ext cx="12188946" cy="6857997"/>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FF14F-70C8-4FE1-B99C-0C64E887E3AE}"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F59F2-27F4-48DE-956A-15977415263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idrc.ca/en/research-in-action/gender-equality" TargetMode="External"/><Relationship Id="rId3" Type="http://schemas.openxmlformats.org/officeDocument/2006/relationships/hyperlink" Target="https://www.international-climate-initiative.com/en/about-iki/values-responsibility/gender/" TargetMode="External"/><Relationship Id="rId7" Type="http://schemas.openxmlformats.org/officeDocument/2006/relationships/hyperlink" Target="https://www.usaid.gov/gender-polic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gender-works.giz.de/wp-content/uploads/2020/01/giz-2019-en-gender-strategy-web-version-with-bookmarks.pdf" TargetMode="External"/><Relationship Id="rId5" Type="http://schemas.openxmlformats.org/officeDocument/2006/relationships/hyperlink" Target="https://webapps.ifad.org/members/eb/126/docs/EB-2019-126-INF-6.pdf" TargetMode="External"/><Relationship Id="rId10" Type="http://schemas.openxmlformats.org/officeDocument/2006/relationships/hyperlink" Target="https://static1.squarespace.com/static/536c4ee8e4b0b60bc6ca7c74/t/53c540a7e4b009a27bdeec9a/1405436071648/Gender+sensitivity+proposal+analysis+2011.pdf" TargetMode="External"/><Relationship Id="rId4" Type="http://schemas.openxmlformats.org/officeDocument/2006/relationships/hyperlink" Target="https://www.gatesgenderequalitytoolbox.org/wp-content/uploads/BMGF-Gender-Guide.pdf" TargetMode="External"/><Relationship Id="rId9" Type="http://schemas.openxmlformats.org/officeDocument/2006/relationships/hyperlink" Target="https://.aciar.gov.au/sites/default/files/2020-08/aciar-gender-guidelines-2020.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da.admin.ch/deza/en/home/strategie-21-24/gender.html" TargetMode="External"/><Relationship Id="rId2" Type="http://schemas.openxmlformats.org/officeDocument/2006/relationships/hyperlink" Target="https://www.international.gc.ca/world-monde/funding-financement/gender_equality_toolkit-trousse_outils_egalite_genres.aspx?lang=eng" TargetMode="External"/><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1141525/international-women-and-girls-strategy-2023-2030.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gender.cgiar.org/conferences/cultivating-equality-2021-conference/gender-transformative-approaches-methods-and"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gender.cgiar.org/conferences/cultivating-equality-2021-conference/gender-transformative-approaches-methods-and"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sci-hub.se/"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hdl.handle.net/10568/162730" TargetMode="External"/><Relationship Id="rId2" Type="http://schemas.openxmlformats.org/officeDocument/2006/relationships/hyperlink" Target="https://cgspace.cgiar.org/items/e40afef2-34c5-49d9-b864-bf7d19fdbd81" TargetMode="External"/><Relationship Id="rId1" Type="http://schemas.openxmlformats.org/officeDocument/2006/relationships/slideLayout" Target="../slideLayouts/slideLayout7.xml"/><Relationship Id="rId5" Type="http://schemas.openxmlformats.org/officeDocument/2006/relationships/hyperlink" Target="https://hdl.handle.net/10568/148720" TargetMode="External"/><Relationship Id="rId4" Type="http://schemas.openxmlformats.org/officeDocument/2006/relationships/hyperlink" Target="https://hdl.handle.net/10568/16272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gspace.cgiar.org/server/api/core/bitstreams/ae94214f-9f37-4d01-9a82-fee840afdd89/conten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hdl.handle.net/10568/113188"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16034" y="1511854"/>
            <a:ext cx="6475966" cy="2066279"/>
          </a:xfrm>
        </p:spPr>
        <p:txBody>
          <a:bodyPr>
            <a:normAutofit fontScale="90000"/>
          </a:bodyPr>
          <a:lstStyle/>
          <a:p>
            <a:pPr algn="l"/>
            <a:r>
              <a:rPr lang="fr-FR" sz="4000" dirty="0"/>
              <a:t>Recherche transformative sur le genre, de la rédaction de propositions à l'</a:t>
            </a:r>
            <a:r>
              <a:rPr lang="fr-FR" sz="4000" dirty="0" err="1"/>
              <a:t>évaluation</a:t>
            </a:r>
            <a:br>
              <a:rPr lang="fr-FR" sz="4000" dirty="0" err="1"/>
            </a:br>
            <a:endParaRPr lang="en-US" sz="4000" dirty="0"/>
          </a:p>
        </p:txBody>
      </p:sp>
      <p:sp>
        <p:nvSpPr>
          <p:cNvPr id="5" name="Subtitle 4"/>
          <p:cNvSpPr>
            <a:spLocks noGrp="1"/>
          </p:cNvSpPr>
          <p:nvPr>
            <p:ph type="subTitle" idx="1"/>
          </p:nvPr>
        </p:nvSpPr>
        <p:spPr>
          <a:xfrm>
            <a:off x="5981700" y="3893160"/>
            <a:ext cx="6210300" cy="1809606"/>
          </a:xfrm>
        </p:spPr>
        <p:txBody>
          <a:bodyPr>
            <a:noAutofit/>
          </a:bodyPr>
          <a:lstStyle/>
          <a:p>
            <a:pPr algn="l"/>
            <a:r>
              <a:rPr lang="en-US" b="1" dirty="0"/>
              <a:t>Presenter's Name: </a:t>
            </a:r>
            <a:r>
              <a:rPr lang="en-US" dirty="0"/>
              <a:t>Eileen Nchanji, Cosmas Lutomia, et Eveline </a:t>
            </a:r>
            <a:r>
              <a:rPr lang="en-US" dirty="0" err="1"/>
              <a:t>Compaore</a:t>
            </a:r>
            <a:r>
              <a:rPr lang="en-US" dirty="0"/>
              <a:t> </a:t>
            </a:r>
          </a:p>
          <a:p>
            <a:pPr algn="l"/>
            <a:r>
              <a:rPr lang="en-GB" dirty="0"/>
              <a:t>Gender and Social inclusion expert, </a:t>
            </a:r>
            <a:r>
              <a:rPr lang="en-US" dirty="0"/>
              <a:t>Alliance of </a:t>
            </a:r>
            <a:r>
              <a:rPr lang="en-US" dirty="0" err="1"/>
              <a:t>Bioversity</a:t>
            </a:r>
            <a:r>
              <a:rPr lang="en-US" dirty="0"/>
              <a:t> International &amp; CIAT/INERA</a:t>
            </a:r>
          </a:p>
        </p:txBody>
      </p:sp>
      <p:sp>
        <p:nvSpPr>
          <p:cNvPr id="3" name="TextBox 2"/>
          <p:cNvSpPr txBox="1"/>
          <p:nvPr/>
        </p:nvSpPr>
        <p:spPr>
          <a:xfrm>
            <a:off x="9552517" y="6017793"/>
            <a:ext cx="2828041" cy="523220"/>
          </a:xfrm>
          <a:prstGeom prst="rect">
            <a:avLst/>
          </a:prstGeom>
          <a:noFill/>
        </p:spPr>
        <p:txBody>
          <a:bodyPr wrap="square" rtlCol="0">
            <a:spAutoFit/>
          </a:bodyPr>
          <a:lstStyle/>
          <a:p>
            <a:r>
              <a:rPr lang="en-GB" sz="2800" dirty="0"/>
              <a:t>05 Février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76865"/>
            <a:ext cx="11879179" cy="869619"/>
          </a:xfrm>
        </p:spPr>
        <p:txBody>
          <a:bodyPr anchor="t">
            <a:noAutofit/>
          </a:bodyPr>
          <a:lstStyle/>
          <a:p>
            <a:r>
              <a:rPr lang="fr-FR" sz="3000" dirty="0"/>
              <a:t>Considérations GESI dans la conception de projets et l’élaboration de propositions</a:t>
            </a:r>
            <a:br>
              <a:rPr lang="fr-FR" sz="3000" dirty="0"/>
            </a:br>
            <a:endParaRPr lang="fr-FR" sz="3000" dirty="0"/>
          </a:p>
        </p:txBody>
      </p:sp>
      <p:sp>
        <p:nvSpPr>
          <p:cNvPr id="6" name="TextBox 5"/>
          <p:cNvSpPr txBox="1"/>
          <p:nvPr/>
        </p:nvSpPr>
        <p:spPr>
          <a:xfrm>
            <a:off x="219718" y="946484"/>
            <a:ext cx="11439740" cy="6278642"/>
          </a:xfrm>
          <a:prstGeom prst="rect">
            <a:avLst/>
          </a:prstGeom>
          <a:noFill/>
        </p:spPr>
        <p:txBody>
          <a:bodyPr wrap="square" rtlCol="0">
            <a:spAutoFit/>
          </a:bodyPr>
          <a:lstStyle/>
          <a:p>
            <a:pPr marL="342900" indent="-342900">
              <a:buFont typeface="Wingdings" panose="05000000000000000000" pitchFamily="2" charset="2"/>
              <a:buChar char="Ø"/>
            </a:pPr>
            <a:r>
              <a:rPr lang="fr-FR" sz="2000" b="1" dirty="0">
                <a:solidFill>
                  <a:schemeClr val="accent2"/>
                </a:solidFill>
              </a:rPr>
              <a:t>Les bailleurs de fonds ont des attentes variées </a:t>
            </a:r>
            <a:r>
              <a:rPr lang="fr-FR" sz="2000" dirty="0"/>
              <a:t>lorsqu’il s’agit d’intégrer des projets de recherche et de conception.</a:t>
            </a:r>
          </a:p>
          <a:p>
            <a:r>
              <a:rPr lang="en-US" sz="2000" dirty="0"/>
              <a:t>	  </a:t>
            </a:r>
            <a:r>
              <a:rPr lang="en-US" sz="2000" b="1" dirty="0">
                <a:solidFill>
                  <a:srgbClr val="233C7B"/>
                </a:solidFill>
              </a:rPr>
              <a:t> </a:t>
            </a:r>
            <a:r>
              <a:rPr lang="fr-FR" sz="2300" dirty="0"/>
              <a:t>Exemples de stratégies de genre des bailleurs de fonds</a:t>
            </a:r>
            <a:r>
              <a:rPr lang="en-US" sz="2300" dirty="0"/>
              <a:t>: </a:t>
            </a:r>
          </a:p>
          <a:p>
            <a:pPr marL="1317625" indent="511175">
              <a:buFont typeface="Wingdings" panose="05000000000000000000" pitchFamily="2" charset="2"/>
              <a:buChar char="Ø"/>
            </a:pPr>
            <a:r>
              <a:rPr lang="fr-FR" sz="2300" dirty="0"/>
              <a:t>Affaires mondiales Canada (AMC) Genre </a:t>
            </a:r>
            <a:r>
              <a:rPr lang="en-US" sz="2300" dirty="0" err="1">
                <a:solidFill>
                  <a:srgbClr val="00B050"/>
                </a:solidFill>
              </a:rPr>
              <a:t>Échelle</a:t>
            </a:r>
            <a:r>
              <a:rPr lang="en-US" sz="2300" dirty="0">
                <a:solidFill>
                  <a:srgbClr val="00B050"/>
                </a:solidFill>
              </a:rPr>
              <a:t> de </a:t>
            </a:r>
            <a:r>
              <a:rPr lang="en-US" sz="2300" dirty="0" err="1">
                <a:solidFill>
                  <a:srgbClr val="00B050"/>
                </a:solidFill>
              </a:rPr>
              <a:t>codage</a:t>
            </a:r>
            <a:endParaRPr lang="en-US" sz="2300" dirty="0">
              <a:solidFill>
                <a:srgbClr val="00B050"/>
              </a:solidFill>
            </a:endParaRPr>
          </a:p>
          <a:p>
            <a:pPr marL="1317625" indent="511175">
              <a:buFont typeface="Wingdings" panose="05000000000000000000" pitchFamily="2" charset="2"/>
              <a:buChar char="Ø"/>
            </a:pPr>
            <a:r>
              <a:rPr lang="en-US" sz="2300" dirty="0"/>
              <a:t>Genre dans le </a:t>
            </a:r>
            <a:r>
              <a:rPr lang="en-US" sz="2300" dirty="0">
                <a:solidFill>
                  <a:srgbClr val="0563C1"/>
                </a:solidFill>
                <a:hlinkClick r:id="rId3"/>
              </a:rPr>
              <a:t>I</a:t>
            </a:r>
            <a:r>
              <a:rPr lang="en-US" sz="2300" dirty="0">
                <a:solidFill>
                  <a:srgbClr val="00B050"/>
                </a:solidFill>
                <a:hlinkClick r:id="rId3"/>
              </a:rPr>
              <a:t>KI</a:t>
            </a:r>
            <a:endParaRPr lang="en-US" sz="2300" dirty="0">
              <a:solidFill>
                <a:srgbClr val="00B050"/>
              </a:solidFill>
            </a:endParaRPr>
          </a:p>
          <a:p>
            <a:pPr marL="1317625" indent="511175">
              <a:buFont typeface="Wingdings" panose="05000000000000000000" pitchFamily="2" charset="2"/>
              <a:buChar char="Ø"/>
            </a:pPr>
            <a:r>
              <a:rPr lang="en-US" sz="2300" dirty="0" err="1">
                <a:hlinkClick r:id="rId4"/>
              </a:rPr>
              <a:t>Fondation</a:t>
            </a:r>
            <a:r>
              <a:rPr lang="en-US" sz="2300" dirty="0">
                <a:hlinkClick r:id="rId4"/>
              </a:rPr>
              <a:t> Gates </a:t>
            </a:r>
            <a:r>
              <a:rPr lang="en-US" sz="2300" dirty="0">
                <a:solidFill>
                  <a:srgbClr val="0563C1"/>
                </a:solidFill>
              </a:rPr>
              <a:t>Guide </a:t>
            </a:r>
            <a:r>
              <a:rPr lang="en-US" sz="2300" dirty="0" err="1">
                <a:solidFill>
                  <a:srgbClr val="0563C1"/>
                </a:solidFill>
              </a:rPr>
              <a:t>d’intégration</a:t>
            </a:r>
            <a:r>
              <a:rPr lang="en-US" sz="2300" dirty="0">
                <a:solidFill>
                  <a:srgbClr val="0563C1"/>
                </a:solidFill>
              </a:rPr>
              <a:t> du genre</a:t>
            </a:r>
          </a:p>
          <a:p>
            <a:pPr marL="1317625" indent="511175">
              <a:buFont typeface="Wingdings" panose="05000000000000000000" pitchFamily="2" charset="2"/>
              <a:buChar char="Ø"/>
            </a:pPr>
            <a:r>
              <a:rPr lang="en-US" sz="2300" dirty="0"/>
              <a:t>IFAD -</a:t>
            </a:r>
            <a:r>
              <a:rPr lang="en-US" sz="2300" dirty="0">
                <a:hlinkClick r:id="rId5"/>
              </a:rPr>
              <a:t>Document: (ifad.org)</a:t>
            </a:r>
            <a:endParaRPr lang="en-US" sz="2300" dirty="0"/>
          </a:p>
          <a:p>
            <a:pPr marL="1317625" indent="511175">
              <a:buFont typeface="Wingdings" panose="05000000000000000000" pitchFamily="2" charset="2"/>
              <a:buChar char="Ø"/>
            </a:pPr>
            <a:r>
              <a:rPr lang="en-US" sz="2300" dirty="0"/>
              <a:t>GIZ - </a:t>
            </a:r>
            <a:r>
              <a:rPr lang="fr-FR" sz="2300" dirty="0">
                <a:hlinkClick r:id="rId6"/>
              </a:rPr>
              <a:t>Stratégie de genre de la GIZ. Genre rechargé : La vision a besoin d’attitude – L’attitude rencontre l’action </a:t>
            </a:r>
            <a:endParaRPr lang="en-US" sz="2300" dirty="0"/>
          </a:p>
          <a:p>
            <a:pPr marL="1317625" indent="511175">
              <a:buFont typeface="Wingdings" panose="05000000000000000000" pitchFamily="2" charset="2"/>
              <a:buChar char="Ø"/>
            </a:pPr>
            <a:r>
              <a:rPr lang="en-US" sz="2300" dirty="0"/>
              <a:t>USAID – </a:t>
            </a:r>
            <a:r>
              <a:rPr lang="fr-FR" sz="2300" dirty="0">
                <a:hlinkClick r:id="rId7"/>
              </a:rPr>
              <a:t>Politique 2023 d’égalité des genres et d’autonomisation des femmes | Égalité des genres et autonomisation des femmes | Agence des États-Unis pour le développement international </a:t>
            </a:r>
            <a:r>
              <a:rPr lang="en-US" sz="2300" dirty="0">
                <a:hlinkClick r:id="rId7"/>
              </a:rPr>
              <a:t>(usaid.gov)</a:t>
            </a:r>
            <a:endParaRPr lang="en-US" sz="2300" dirty="0"/>
          </a:p>
          <a:p>
            <a:pPr marL="1317625" indent="511175">
              <a:buFont typeface="Wingdings" panose="05000000000000000000" pitchFamily="2" charset="2"/>
              <a:buChar char="Ø"/>
            </a:pPr>
            <a:r>
              <a:rPr lang="en-US" sz="2300" dirty="0"/>
              <a:t>IDRC - </a:t>
            </a:r>
            <a:r>
              <a:rPr lang="fr-FR" sz="2300" dirty="0">
                <a:hlinkClick r:id="rId8"/>
              </a:rPr>
              <a:t>Égalité des genres | CRDI - Centre de recherches pour le développement international</a:t>
            </a:r>
            <a:endParaRPr lang="en-US" sz="2300" dirty="0"/>
          </a:p>
          <a:p>
            <a:pPr marL="1317625" indent="511175">
              <a:buFont typeface="Wingdings" panose="05000000000000000000" pitchFamily="2" charset="2"/>
              <a:buChar char="Ø"/>
            </a:pPr>
            <a:r>
              <a:rPr lang="en-US" sz="2300" dirty="0"/>
              <a:t>ACIAR - </a:t>
            </a:r>
            <a:r>
              <a:rPr lang="en-US" sz="2300" dirty="0">
                <a:hlinkClick r:id="rId9"/>
              </a:rPr>
              <a:t>https://.aciar.gov.au/sites/default/files/2020-08/aciar-gender-guidelines-2020.pdf</a:t>
            </a:r>
            <a:endParaRPr lang="en-US" sz="2300" dirty="0"/>
          </a:p>
          <a:p>
            <a:pPr marL="1317625" indent="511175">
              <a:buFont typeface="Wingdings" panose="05000000000000000000" pitchFamily="2" charset="2"/>
              <a:buChar char="Ø"/>
            </a:pPr>
            <a:r>
              <a:rPr lang="en-US" sz="2300" dirty="0"/>
              <a:t>Plan UK - </a:t>
            </a:r>
            <a:r>
              <a:rPr lang="fr-FR" sz="2300" dirty="0">
                <a:hlinkClick r:id="rId10"/>
              </a:rPr>
              <a:t>10 conseils pour développer une proposition de projet sensible/transformative au genre</a:t>
            </a:r>
            <a:r>
              <a:rPr lang="en-US" sz="2300" dirty="0">
                <a:hlinkClick r:id="rId10"/>
              </a:rPr>
              <a:t> </a:t>
            </a:r>
            <a:endParaRPr lang="en-US" sz="2300" dirty="0"/>
          </a:p>
          <a:p>
            <a:pPr marL="1317625" indent="511175">
              <a:buFont typeface="Wingdings" panose="05000000000000000000" pitchFamily="2" charset="2"/>
              <a:buChar char="Ø"/>
            </a:pPr>
            <a:endParaRPr lang="en-US" sz="2000" dirty="0">
              <a:solidFill>
                <a:srgbClr val="00B050"/>
              </a:solidFill>
            </a:endParaRPr>
          </a:p>
          <a:p>
            <a:endParaRPr lang="en-US" sz="2000" dirty="0"/>
          </a:p>
          <a:p>
            <a:r>
              <a:rPr lang="en-US" sz="2000" i="1" dirty="0"/>
              <a:t>	</a:t>
            </a:r>
            <a:endParaRPr lang="en-US" sz="2000" b="1" i="1" dirty="0"/>
          </a:p>
        </p:txBody>
      </p:sp>
      <p:cxnSp>
        <p:nvCxnSpPr>
          <p:cNvPr id="2" name="Straight Arrow Connector 1"/>
          <p:cNvCxnSpPr/>
          <p:nvPr/>
        </p:nvCxnSpPr>
        <p:spPr>
          <a:xfrm>
            <a:off x="381186" y="1466749"/>
            <a:ext cx="883578"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26"/>
            <a:ext cx="11895666" cy="820208"/>
          </a:xfrm>
        </p:spPr>
        <p:txBody>
          <a:bodyPr>
            <a:noAutofit/>
          </a:bodyPr>
          <a:lstStyle/>
          <a:p>
            <a:r>
              <a:rPr lang="en-US" dirty="0"/>
              <a:t>Example of gender scoring card for Global Affairs Canada</a:t>
            </a:r>
          </a:p>
        </p:txBody>
      </p:sp>
      <p:pic>
        <p:nvPicPr>
          <p:cNvPr id="4" name="Picture 3"/>
          <p:cNvPicPr>
            <a:picLocks noChangeAspect="1"/>
          </p:cNvPicPr>
          <p:nvPr/>
        </p:nvPicPr>
        <p:blipFill>
          <a:blip r:embed="rId2"/>
          <a:stretch>
            <a:fillRect/>
          </a:stretch>
        </p:blipFill>
        <p:spPr>
          <a:xfrm>
            <a:off x="742486" y="1443818"/>
            <a:ext cx="10707028" cy="39703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26"/>
            <a:ext cx="12071684" cy="820208"/>
          </a:xfrm>
        </p:spPr>
        <p:txBody>
          <a:bodyPr>
            <a:noAutofit/>
          </a:bodyPr>
          <a:lstStyle/>
          <a:p>
            <a:r>
              <a:rPr lang="fr-FR" dirty="0"/>
              <a:t>Exemple de guide d'intégration du genre – Fondation Gates</a:t>
            </a:r>
            <a:endParaRPr lang="en-US" dirty="0"/>
          </a:p>
        </p:txBody>
      </p:sp>
      <p:pic>
        <p:nvPicPr>
          <p:cNvPr id="3" name="Picture 2"/>
          <p:cNvPicPr>
            <a:picLocks noChangeAspect="1"/>
          </p:cNvPicPr>
          <p:nvPr/>
        </p:nvPicPr>
        <p:blipFill>
          <a:blip r:embed="rId2"/>
          <a:stretch>
            <a:fillRect/>
          </a:stretch>
        </p:blipFill>
        <p:spPr>
          <a:xfrm>
            <a:off x="560397" y="879748"/>
            <a:ext cx="10950889" cy="3718882"/>
          </a:xfrm>
          <a:prstGeom prst="rect">
            <a:avLst/>
          </a:prstGeom>
        </p:spPr>
      </p:pic>
      <p:grpSp>
        <p:nvGrpSpPr>
          <p:cNvPr id="10" name="Group 9"/>
          <p:cNvGrpSpPr/>
          <p:nvPr/>
        </p:nvGrpSpPr>
        <p:grpSpPr>
          <a:xfrm>
            <a:off x="796923" y="4598630"/>
            <a:ext cx="10297267" cy="740410"/>
            <a:chOff x="0" y="0"/>
            <a:chExt cx="9074150" cy="74094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74150" cy="597535"/>
            </a:xfrm>
            <a:prstGeom prst="rect">
              <a:avLst/>
            </a:prstGeom>
            <a:noFill/>
          </p:spPr>
        </p:pic>
        <p:sp>
          <p:nvSpPr>
            <p:cNvPr id="12" name="Text Box 3"/>
            <p:cNvSpPr txBox="1"/>
            <p:nvPr/>
          </p:nvSpPr>
          <p:spPr>
            <a:xfrm>
              <a:off x="748041" y="353153"/>
              <a:ext cx="1163808" cy="35311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noAutofit/>
            </a:bodyPr>
            <a:lstStyle/>
            <a:p>
              <a:pPr>
                <a:lnSpc>
                  <a:spcPct val="115000"/>
                </a:lnSpc>
                <a:spcAft>
                  <a:spcPts val="800"/>
                </a:spcAft>
              </a:pPr>
              <a:r>
                <a:rPr lang="fr-FR" sz="1800" kern="100">
                  <a:effectLst/>
                  <a:latin typeface="Barlow Condensed" panose="00000506000000000000" charset="0"/>
                  <a:ea typeface="Aptos" panose="020B0004020202020204" pitchFamily="34" charset="0"/>
                  <a:cs typeface="Times New Roman" panose="02020603050405020304" pitchFamily="18" charset="0"/>
                </a:rPr>
                <a:t>Problème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 Box 3"/>
            <p:cNvSpPr txBox="1"/>
            <p:nvPr/>
          </p:nvSpPr>
          <p:spPr>
            <a:xfrm>
              <a:off x="2625341" y="353140"/>
              <a:ext cx="1066896" cy="374072"/>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noAutofit/>
            </a:bodyPr>
            <a:lstStyle/>
            <a:p>
              <a:pPr>
                <a:lnSpc>
                  <a:spcPct val="115000"/>
                </a:lnSpc>
                <a:spcAft>
                  <a:spcPts val="800"/>
                </a:spcAft>
              </a:pPr>
              <a:r>
                <a:rPr lang="fr-FR" sz="1800" kern="100">
                  <a:effectLst/>
                  <a:latin typeface="Barlow Condensed" panose="00000506000000000000" charset="0"/>
                  <a:ea typeface="Aptos" panose="020B0004020202020204" pitchFamily="34" charset="0"/>
                  <a:cs typeface="Times New Roman" panose="02020603050405020304" pitchFamily="18" charset="0"/>
                </a:rPr>
                <a:t>Population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 Box 3"/>
            <p:cNvSpPr txBox="1"/>
            <p:nvPr/>
          </p:nvSpPr>
          <p:spPr>
            <a:xfrm>
              <a:off x="4648032" y="346210"/>
              <a:ext cx="935350" cy="374072"/>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noAutofit/>
            </a:bodyPr>
            <a:lstStyle/>
            <a:p>
              <a:pPr>
                <a:lnSpc>
                  <a:spcPct val="115000"/>
                </a:lnSpc>
                <a:spcAft>
                  <a:spcPts val="800"/>
                </a:spcAft>
              </a:pPr>
              <a:r>
                <a:rPr lang="fr-FR" sz="1800" kern="100">
                  <a:effectLst/>
                  <a:latin typeface="Barlow Condensed" panose="00000506000000000000" charset="0"/>
                  <a:ea typeface="Aptos" panose="020B0004020202020204" pitchFamily="34" charset="0"/>
                  <a:cs typeface="Times New Roman" panose="02020603050405020304" pitchFamily="18" charset="0"/>
                </a:rPr>
                <a:t>Contexte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 Box 3"/>
            <p:cNvSpPr txBox="1"/>
            <p:nvPr/>
          </p:nvSpPr>
          <p:spPr>
            <a:xfrm>
              <a:off x="6379782" y="353172"/>
              <a:ext cx="997763" cy="374072"/>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noAutofit/>
            </a:bodyPr>
            <a:lstStyle/>
            <a:p>
              <a:pPr>
                <a:lnSpc>
                  <a:spcPct val="115000"/>
                </a:lnSpc>
                <a:spcAft>
                  <a:spcPts val="800"/>
                </a:spcAft>
              </a:pPr>
              <a:r>
                <a:rPr lang="fr-FR" sz="1800" kern="100">
                  <a:effectLst/>
                  <a:latin typeface="Barlow Condensed" panose="00000506000000000000" charset="0"/>
                  <a:ea typeface="Aptos" panose="020B0004020202020204" pitchFamily="34" charset="0"/>
                  <a:cs typeface="Times New Roman" panose="02020603050405020304" pitchFamily="18" charset="0"/>
                </a:rPr>
                <a:t>Lacunes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3"/>
            <p:cNvSpPr txBox="1"/>
            <p:nvPr/>
          </p:nvSpPr>
          <p:spPr>
            <a:xfrm>
              <a:off x="8069973" y="366877"/>
              <a:ext cx="859282" cy="374072"/>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noAutofit/>
            </a:bodyPr>
            <a:lstStyle/>
            <a:p>
              <a:pPr>
                <a:lnSpc>
                  <a:spcPct val="115000"/>
                </a:lnSpc>
                <a:spcAft>
                  <a:spcPts val="800"/>
                </a:spcAft>
              </a:pPr>
              <a:r>
                <a:rPr lang="fr-FR" sz="1800" kern="100">
                  <a:effectLst/>
                  <a:latin typeface="Barlow Condensed" panose="00000506000000000000" charset="0"/>
                  <a:ea typeface="Aptos" panose="020B0004020202020204" pitchFamily="34" charset="0"/>
                  <a:cs typeface="Times New Roman" panose="02020603050405020304" pitchFamily="18" charset="0"/>
                </a:rPr>
                <a:t>Solution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116541" y="232611"/>
            <a:ext cx="11958918" cy="105877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fr-FR" u="none" strike="noStrike" cap="none" dirty="0"/>
              <a:t>Exemples de propositions où le genre a été correctement intégré</a:t>
            </a:r>
            <a:endParaRPr u="none" strike="noStrike" cap="none" dirty="0"/>
          </a:p>
        </p:txBody>
      </p:sp>
      <p:sp>
        <p:nvSpPr>
          <p:cNvPr id="206" name="Google Shape;206;p9"/>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marR="0" lvl="0" indent="0" algn="r" rtl="0">
              <a:lnSpc>
                <a:spcPct val="100000"/>
              </a:lnSpc>
              <a:spcBef>
                <a:spcPts val="0"/>
              </a:spcBef>
              <a:spcAft>
                <a:spcPts val="0"/>
              </a:spcAft>
              <a:buClr>
                <a:srgbClr val="000000"/>
              </a:buClr>
              <a:buSzPts val="1050"/>
              <a:buFont typeface="Arial" panose="020B0604020202020204"/>
              <a:buNone/>
            </a:pPr>
            <a:fld id="{00000000-1234-1234-1234-123412341234}" type="slidenum">
              <a:rPr lang="en-US" smtClean="0"/>
              <a:t>13</a:t>
            </a:fld>
            <a:endParaRPr sz="1050" u="none" strike="noStrike" cap="none">
              <a:solidFill>
                <a:srgbClr val="403B33"/>
              </a:solidFill>
            </a:endParaRPr>
          </a:p>
        </p:txBody>
      </p:sp>
      <p:sp>
        <p:nvSpPr>
          <p:cNvPr id="2" name="TextBox 1"/>
          <p:cNvSpPr txBox="1"/>
          <p:nvPr/>
        </p:nvSpPr>
        <p:spPr>
          <a:xfrm>
            <a:off x="347133" y="2247779"/>
            <a:ext cx="106680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Beans for Women for Empowerment (Beans4Women) </a:t>
            </a:r>
            <a:r>
              <a:rPr lang="en-US" sz="2800" dirty="0" err="1"/>
              <a:t>en</a:t>
            </a:r>
            <a:r>
              <a:rPr lang="en-US" sz="2800" dirty="0"/>
              <a:t> RDC </a:t>
            </a:r>
            <a:r>
              <a:rPr lang="en-US" sz="2800" dirty="0" err="1"/>
              <a:t>orientale</a:t>
            </a:r>
            <a:endParaRPr lang="en-US" sz="2800" dirty="0"/>
          </a:p>
          <a:p>
            <a:pPr marL="285750" indent="-285750">
              <a:buFont typeface="Arial" panose="020B0604020202020204" pitchFamily="34" charset="0"/>
              <a:buChar char="•"/>
            </a:pPr>
            <a:r>
              <a:rPr lang="en-US" sz="2800" dirty="0"/>
              <a:t>BRAINS : Building Equitable Climate-Resilient African Bean &amp; </a:t>
            </a:r>
            <a:r>
              <a:rPr lang="en-US" sz="2800" dirty="0" err="1"/>
              <a:t>INsect</a:t>
            </a:r>
            <a:r>
              <a:rPr lang="en-US" sz="2800" dirty="0"/>
              <a:t> Sectors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3385" y="9975"/>
            <a:ext cx="5780015" cy="92278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Des économies améliorées à faible émission de carbone et résilientes au climat dans les corridors de haricots et d'insectes en Afrique subsaharienne</a:t>
            </a:r>
            <a:endParaRPr lang="en-US" b="1" dirty="0"/>
          </a:p>
        </p:txBody>
      </p:sp>
      <p:sp>
        <p:nvSpPr>
          <p:cNvPr id="5" name="Rectangle 4"/>
          <p:cNvSpPr/>
          <p:nvPr/>
        </p:nvSpPr>
        <p:spPr>
          <a:xfrm>
            <a:off x="4368574" y="1397519"/>
            <a:ext cx="3664307" cy="90464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b="1" dirty="0"/>
              <a:t>Adoption renforcée des technologies agricoles intelligentes face au climat et des solutions favorables à la nature, améliorant la résilience climatique des chaînes de valeur des haricots et des insectes.</a:t>
            </a:r>
            <a:endParaRPr lang="en-US" sz="1200" b="1" dirty="0"/>
          </a:p>
        </p:txBody>
      </p:sp>
      <p:sp>
        <p:nvSpPr>
          <p:cNvPr id="6" name="Rectangle 5"/>
          <p:cNvSpPr/>
          <p:nvPr/>
        </p:nvSpPr>
        <p:spPr>
          <a:xfrm>
            <a:off x="8507834" y="1376575"/>
            <a:ext cx="3448669" cy="9227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b="1" dirty="0"/>
              <a:t>Renforcement du pipeline d'entreprises à base de haricots et d'insectes, prêtes à l'investissement, respectueuses du carbone, résilientes au climat et sensibles au genre pour le financement climatique.</a:t>
            </a:r>
            <a:endParaRPr lang="en-US" sz="1200" b="1" dirty="0"/>
          </a:p>
        </p:txBody>
      </p:sp>
      <p:sp>
        <p:nvSpPr>
          <p:cNvPr id="7" name="Rectangle 6"/>
          <p:cNvSpPr/>
          <p:nvPr/>
        </p:nvSpPr>
        <p:spPr>
          <a:xfrm>
            <a:off x="629356" y="1380532"/>
            <a:ext cx="3337324" cy="9227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b="1" dirty="0"/>
              <a:t>Résilience climatique et capacité d'adaptation renforcées chez les productrices de haricots et d'insectes, ainsi que chez les jeunes.</a:t>
            </a:r>
            <a:endParaRPr lang="en-US" sz="1200" b="1" dirty="0">
              <a:cs typeface="Calibri" panose="020F0502020204030204"/>
            </a:endParaRPr>
          </a:p>
        </p:txBody>
      </p:sp>
      <p:sp>
        <p:nvSpPr>
          <p:cNvPr id="8" name="Rectangle 7"/>
          <p:cNvSpPr/>
          <p:nvPr/>
        </p:nvSpPr>
        <p:spPr>
          <a:xfrm>
            <a:off x="4369123" y="2394238"/>
            <a:ext cx="3669670" cy="909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Amélioration de la compréhension et de l'accès équitable aux technologies agricoles intelligentes face au climat pour les petits producteurs de haricots et d'insectes, les MPME et les coopératives.</a:t>
            </a:r>
            <a:endParaRPr lang="en-US" sz="1100" dirty="0"/>
          </a:p>
        </p:txBody>
      </p:sp>
      <p:sp>
        <p:nvSpPr>
          <p:cNvPr id="9" name="Rectangle 8"/>
          <p:cNvSpPr/>
          <p:nvPr/>
        </p:nvSpPr>
        <p:spPr>
          <a:xfrm>
            <a:off x="629791" y="2392032"/>
            <a:ext cx="3337150" cy="91214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100" dirty="0">
                <a:ea typeface="+mn-lt"/>
                <a:cs typeface="+mn-lt"/>
              </a:rPr>
              <a:t>Renforcement des compétences commerciales, accès équitable aux ressources et autonomisation des femmes et des jeunes dans la production et les chaînes de valeur à base de haricots et d'insectes.</a:t>
            </a:r>
            <a:endParaRPr lang="en-US" dirty="0"/>
          </a:p>
        </p:txBody>
      </p:sp>
      <p:sp>
        <p:nvSpPr>
          <p:cNvPr id="11" name="Rectangle 10"/>
          <p:cNvSpPr/>
          <p:nvPr/>
        </p:nvSpPr>
        <p:spPr>
          <a:xfrm>
            <a:off x="8522924" y="2355309"/>
            <a:ext cx="3444404" cy="77349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Amélioration de l'accès des petits producteurs de haricots et d'insectes, des femmes rurales et des jeunes entrepreneurs aux sources de financement durable pour favoriser l'adoption des technologies d'adaptation au climat.</a:t>
            </a:r>
            <a:endParaRPr lang="en-US" sz="1100" dirty="0"/>
          </a:p>
        </p:txBody>
      </p:sp>
      <p:sp>
        <p:nvSpPr>
          <p:cNvPr id="13" name="Rectangle 12"/>
          <p:cNvSpPr/>
          <p:nvPr/>
        </p:nvSpPr>
        <p:spPr>
          <a:xfrm>
            <a:off x="4085353" y="3600776"/>
            <a:ext cx="2170270" cy="58495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t>1. </a:t>
            </a:r>
            <a:r>
              <a:rPr lang="fr-FR" sz="1000" dirty="0"/>
              <a:t>Évaluation de la vulnérabilité et de l'adaptation (V&amp;A) au changement climatique sensible au genre affinée.</a:t>
            </a:r>
            <a:endParaRPr lang="en-US" sz="1000" dirty="0"/>
          </a:p>
        </p:txBody>
      </p:sp>
      <p:sp>
        <p:nvSpPr>
          <p:cNvPr id="14" name="Rectangle 13"/>
          <p:cNvSpPr/>
          <p:nvPr/>
        </p:nvSpPr>
        <p:spPr>
          <a:xfrm>
            <a:off x="6102911" y="5433422"/>
            <a:ext cx="2213564" cy="113727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000" dirty="0"/>
              <a:t>4. Renforcement des capacités des petits producteurs de haricots et d'insectes, des MPME et des acteurs des chaînes de valeur pour produire, distribuer et commercialiser des biens et services agricoles intelligents face au climat.</a:t>
            </a:r>
            <a:endParaRPr lang="en-US" sz="1000" dirty="0"/>
          </a:p>
        </p:txBody>
      </p:sp>
      <p:sp>
        <p:nvSpPr>
          <p:cNvPr id="15" name="Rectangle 14"/>
          <p:cNvSpPr/>
          <p:nvPr/>
        </p:nvSpPr>
        <p:spPr>
          <a:xfrm>
            <a:off x="680678" y="4371223"/>
            <a:ext cx="4743907" cy="828423"/>
          </a:xfrm>
          <a:prstGeom prst="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t>2. </a:t>
            </a:r>
            <a:r>
              <a:rPr lang="fr-FR" sz="1000" dirty="0"/>
              <a:t>{Transversal} Technologies agricoles intelligentes face au climat intégrées à des approches d'inclusion sociale et d'équité de genre, ciblant les productrices et producteurs ainsi que les entreprises à base de haricots et d'insectes dirigées par des femmes et des jeunes.</a:t>
            </a:r>
            <a:endParaRPr lang="en-US" sz="1000" dirty="0"/>
          </a:p>
        </p:txBody>
      </p:sp>
      <p:sp>
        <p:nvSpPr>
          <p:cNvPr id="16" name="Rectangle 15"/>
          <p:cNvSpPr/>
          <p:nvPr/>
        </p:nvSpPr>
        <p:spPr>
          <a:xfrm>
            <a:off x="6308216" y="3549781"/>
            <a:ext cx="1999809" cy="792903"/>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000" dirty="0"/>
              <a:t>2. {Avec les NARS} Nouvelles technologies à base de haricots et d'insectes intelligentes face au climat développées et adaptées avec les utilisateurs.</a:t>
            </a:r>
            <a:endParaRPr lang="en-US" sz="1000" dirty="0">
              <a:cs typeface="Calibri" panose="020F0502020204030204"/>
            </a:endParaRPr>
          </a:p>
        </p:txBody>
      </p:sp>
      <p:sp>
        <p:nvSpPr>
          <p:cNvPr id="17" name="Rectangle 16"/>
          <p:cNvSpPr/>
          <p:nvPr/>
        </p:nvSpPr>
        <p:spPr>
          <a:xfrm>
            <a:off x="3964733" y="5420911"/>
            <a:ext cx="2079819" cy="133043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5. </a:t>
            </a:r>
            <a:r>
              <a:rPr lang="fr-FR" sz="1000" dirty="0"/>
              <a:t>Méthodologies de traçabilité alimentaire numérique et systèmes de certification biologique développés ou adaptés avec les producteurs, entreprises et acteurs du marché alimentaire de haricots et d’insectes.</a:t>
            </a:r>
            <a:endParaRPr lang="en-US" sz="1000" dirty="0"/>
          </a:p>
        </p:txBody>
      </p:sp>
      <p:sp>
        <p:nvSpPr>
          <p:cNvPr id="23" name="Rectangle 22"/>
          <p:cNvSpPr/>
          <p:nvPr/>
        </p:nvSpPr>
        <p:spPr>
          <a:xfrm>
            <a:off x="8433400" y="5653124"/>
            <a:ext cx="1774033" cy="113825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4. </a:t>
            </a:r>
            <a:r>
              <a:rPr lang="fr-FR" sz="1000" dirty="0"/>
              <a:t>Gamme élargie de services financiers inclusifs, de services d'information sur le climat et la météo (CWIS) et d'outils d'assurance indexée, fournie aux acteurs des chaînes de valeur des haricots et des insectes.</a:t>
            </a:r>
            <a:endParaRPr lang="en-US" sz="1000" dirty="0">
              <a:cs typeface="Calibri" panose="020F0502020204030204"/>
            </a:endParaRPr>
          </a:p>
        </p:txBody>
      </p:sp>
      <p:sp>
        <p:nvSpPr>
          <p:cNvPr id="24" name="Rectangle 23"/>
          <p:cNvSpPr/>
          <p:nvPr/>
        </p:nvSpPr>
        <p:spPr>
          <a:xfrm>
            <a:off x="10245416" y="5683356"/>
            <a:ext cx="1880025" cy="928982"/>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5. </a:t>
            </a:r>
            <a:r>
              <a:rPr lang="fr-FR" sz="1000" dirty="0"/>
              <a:t>Plateformes de partenariats public-privé établies dans chaque hub pour soutenir la commercialisation et la croissance des entreprises à base de haricots et d’insectes.</a:t>
            </a:r>
            <a:endParaRPr lang="en-US" sz="1000" dirty="0"/>
          </a:p>
        </p:txBody>
      </p:sp>
      <p:sp>
        <p:nvSpPr>
          <p:cNvPr id="25" name="Rectangle 24"/>
          <p:cNvSpPr/>
          <p:nvPr/>
        </p:nvSpPr>
        <p:spPr>
          <a:xfrm>
            <a:off x="8490587" y="3965348"/>
            <a:ext cx="3525036" cy="7582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2. </a:t>
            </a:r>
            <a:r>
              <a:rPr lang="fr-FR" sz="1000" dirty="0"/>
              <a:t>Analyse des bénéfices économiques (EBA) réalisée pour identifier la valeur ajoutée et les bénéfices économiques projetés des améliorations spécifiques en agriculture intelligente face au climat dans les chaînes de valeur des haricots et des insectes.</a:t>
            </a:r>
            <a:endParaRPr lang="en-US" sz="1000" dirty="0"/>
          </a:p>
        </p:txBody>
      </p:sp>
      <p:sp>
        <p:nvSpPr>
          <p:cNvPr id="27" name="Rectangle 26"/>
          <p:cNvSpPr/>
          <p:nvPr/>
        </p:nvSpPr>
        <p:spPr>
          <a:xfrm>
            <a:off x="8510251" y="4779509"/>
            <a:ext cx="3499907" cy="81918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3. </a:t>
            </a:r>
            <a:r>
              <a:rPr lang="fr-FR" sz="1000" dirty="0"/>
              <a:t>Plans d’affaires intelligents face au climat et sensibles au genre élaborés pour les entreprises à base de haricots et d’insectes, intégrant des technologies favorables à la nature pour réduire les émissions de carbone et accroître la résilience de leurs opérations et/ou chaînes d'approvisionnement.</a:t>
            </a:r>
            <a:endParaRPr lang="en-US" sz="1000" dirty="0"/>
          </a:p>
        </p:txBody>
      </p:sp>
      <p:sp>
        <p:nvSpPr>
          <p:cNvPr id="28" name="Rectangle 27"/>
          <p:cNvSpPr/>
          <p:nvPr/>
        </p:nvSpPr>
        <p:spPr>
          <a:xfrm rot="16200000">
            <a:off x="-107822" y="459824"/>
            <a:ext cx="922788" cy="3974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ULTIMATE OUTCOME</a:t>
            </a:r>
          </a:p>
        </p:txBody>
      </p:sp>
      <p:sp>
        <p:nvSpPr>
          <p:cNvPr id="29" name="Rectangle 28"/>
          <p:cNvSpPr/>
          <p:nvPr/>
        </p:nvSpPr>
        <p:spPr>
          <a:xfrm rot="16200000">
            <a:off x="-162935" y="1571555"/>
            <a:ext cx="993889" cy="4365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RÉSULTATS INTERMÉDIAIRES</a:t>
            </a:r>
            <a:br>
              <a:rPr lang="en-US" sz="1000" dirty="0"/>
            </a:br>
            <a:endParaRPr lang="en-US" sz="1000" b="1" dirty="0"/>
          </a:p>
        </p:txBody>
      </p:sp>
      <p:sp>
        <p:nvSpPr>
          <p:cNvPr id="30" name="Rectangle 29"/>
          <p:cNvSpPr/>
          <p:nvPr/>
        </p:nvSpPr>
        <p:spPr>
          <a:xfrm rot="16200000">
            <a:off x="-290430" y="2935983"/>
            <a:ext cx="1243667" cy="3974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RÉSULTATS IMMÉDIATS</a:t>
            </a:r>
            <a:br>
              <a:rPr lang="en-US" sz="1000" dirty="0"/>
            </a:br>
            <a:endParaRPr lang="en-US" sz="1000" b="1" dirty="0"/>
          </a:p>
        </p:txBody>
      </p:sp>
      <p:sp>
        <p:nvSpPr>
          <p:cNvPr id="31" name="Rectangle 30"/>
          <p:cNvSpPr/>
          <p:nvPr/>
        </p:nvSpPr>
        <p:spPr>
          <a:xfrm rot="16200000">
            <a:off x="-1072715" y="5075003"/>
            <a:ext cx="2774324" cy="3974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RÉSULTATS</a:t>
            </a:r>
            <a:endParaRPr lang="en-US" sz="1000" b="1" dirty="0"/>
          </a:p>
        </p:txBody>
      </p:sp>
      <p:sp>
        <p:nvSpPr>
          <p:cNvPr id="40" name="Star: 7 Points 39"/>
          <p:cNvSpPr/>
          <p:nvPr/>
        </p:nvSpPr>
        <p:spPr>
          <a:xfrm>
            <a:off x="534540" y="453018"/>
            <a:ext cx="1538309" cy="116876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000" b="1" dirty="0">
                <a:cs typeface="Calibri" panose="020F0502020204030204"/>
              </a:rPr>
              <a:t>Axé sur le genre(Production &amp; VC)</a:t>
            </a:r>
            <a:endParaRPr lang="en-US" sz="1000" b="1" dirty="0">
              <a:cs typeface="Calibri" panose="020F0502020204030204"/>
            </a:endParaRPr>
          </a:p>
        </p:txBody>
      </p:sp>
      <p:sp>
        <p:nvSpPr>
          <p:cNvPr id="53" name="Star: 7 Points 52"/>
          <p:cNvSpPr/>
          <p:nvPr/>
        </p:nvSpPr>
        <p:spPr>
          <a:xfrm>
            <a:off x="4272771" y="821049"/>
            <a:ext cx="2375306" cy="67950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Adoption de technologies climatiques (</a:t>
            </a:r>
            <a:r>
              <a:rPr lang="fr-FR" sz="1000" b="1" dirty="0" err="1"/>
              <a:t>VCs</a:t>
            </a:r>
            <a:r>
              <a:rPr lang="fr-FR" sz="1000" b="1" dirty="0"/>
              <a:t>).</a:t>
            </a:r>
            <a:endParaRPr lang="en-US" sz="800" dirty="0"/>
          </a:p>
        </p:txBody>
      </p:sp>
      <p:sp>
        <p:nvSpPr>
          <p:cNvPr id="56" name="Rectangle 55"/>
          <p:cNvSpPr/>
          <p:nvPr/>
        </p:nvSpPr>
        <p:spPr>
          <a:xfrm>
            <a:off x="679183" y="5269897"/>
            <a:ext cx="2468745" cy="76216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3. </a:t>
            </a:r>
            <a:r>
              <a:rPr lang="fr-FR" sz="1000" dirty="0"/>
              <a:t>Formation, mentorat, coaching et démonstration en entrepreneuriat, leadership et plaidoyer dispensés aux femmes et aux jeunes acteurs des chaînes de valeur des haricots et des insectes.</a:t>
            </a:r>
            <a:endParaRPr lang="en-US" sz="1000" dirty="0"/>
          </a:p>
        </p:txBody>
      </p:sp>
      <p:sp>
        <p:nvSpPr>
          <p:cNvPr id="57" name="Rectangle 56"/>
          <p:cNvSpPr/>
          <p:nvPr/>
        </p:nvSpPr>
        <p:spPr>
          <a:xfrm>
            <a:off x="678359" y="6120839"/>
            <a:ext cx="2630791" cy="70719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4. </a:t>
            </a:r>
            <a:r>
              <a:rPr lang="fr-FR" sz="1000" dirty="0"/>
              <a:t>Réseau de champions de l’équité dans les corridors de haricots et d'insectes créé pour promouvoir l’égalité des genres et l’autonomisation.</a:t>
            </a:r>
            <a:endParaRPr lang="en-US" sz="1000" dirty="0"/>
          </a:p>
        </p:txBody>
      </p:sp>
      <p:sp>
        <p:nvSpPr>
          <p:cNvPr id="58" name="Star: 7 Points 57"/>
          <p:cNvSpPr/>
          <p:nvPr/>
        </p:nvSpPr>
        <p:spPr>
          <a:xfrm>
            <a:off x="8385127" y="-184826"/>
            <a:ext cx="2064760" cy="158372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Entreprises investissables pour le financement climatique</a:t>
            </a:r>
            <a:endParaRPr lang="en-US" sz="1000" dirty="0"/>
          </a:p>
        </p:txBody>
      </p:sp>
      <p:sp>
        <p:nvSpPr>
          <p:cNvPr id="59" name="Rectangle 58"/>
          <p:cNvSpPr/>
          <p:nvPr/>
        </p:nvSpPr>
        <p:spPr>
          <a:xfrm>
            <a:off x="681221" y="3428311"/>
            <a:ext cx="2813772" cy="87205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1. </a:t>
            </a:r>
            <a:r>
              <a:rPr lang="fr-FR" sz="1000" dirty="0"/>
              <a:t>Identification et prise en compte des barrières critiques et des points d'entrée qui contraignent ou facilitent l'autonomisation des femmes et des jeunes dans les économies de haricots et d'insectes dans la stratégie.</a:t>
            </a:r>
            <a:endParaRPr lang="it-IT" sz="1000" dirty="0"/>
          </a:p>
        </p:txBody>
      </p:sp>
      <p:sp>
        <p:nvSpPr>
          <p:cNvPr id="66" name="Rectangle 65"/>
          <p:cNvSpPr/>
          <p:nvPr/>
        </p:nvSpPr>
        <p:spPr>
          <a:xfrm>
            <a:off x="8522924" y="3185263"/>
            <a:ext cx="3507718" cy="68899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t>1. Potential climate finance investors and funds identified, mapped, and linkages brokered with gender-responsive, climate-smart bean and insect enterprise investment projects</a:t>
            </a:r>
          </a:p>
        </p:txBody>
      </p:sp>
      <p:sp>
        <p:nvSpPr>
          <p:cNvPr id="3" name="Rectangle 2"/>
          <p:cNvSpPr/>
          <p:nvPr/>
        </p:nvSpPr>
        <p:spPr>
          <a:xfrm>
            <a:off x="6123716" y="4501816"/>
            <a:ext cx="2216560" cy="82592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dirty="0">
                <a:cs typeface="Calibri" panose="020F0502020204030204"/>
              </a:rPr>
              <a:t>3. </a:t>
            </a:r>
            <a:r>
              <a:rPr lang="fr-FR" sz="1000" dirty="0">
                <a:cs typeface="Calibri" panose="020F0502020204030204"/>
              </a:rPr>
              <a:t>{NARS, secteur privé} Technologies climatiques à base de haricots et d'insectes conditionnées, évaluées, vulgarisées et mises à l’échelle.</a:t>
            </a:r>
            <a:endParaRPr lang="en-US" sz="1000" dirty="0">
              <a:cs typeface="Calibri" panose="020F0502020204030204"/>
            </a:endParaRPr>
          </a:p>
        </p:txBody>
      </p:sp>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800" b="0" i="0" u="none" strike="noStrike" cap="none" normalizeH="0" baseline="0">
                <a:ln>
                  <a:noFill/>
                </a:ln>
                <a:solidFill>
                  <a:schemeClr val="tx1"/>
                </a:solidFill>
                <a:effectLst/>
                <a:latin typeface="Arial" panose="020B0604020202020204" pitchFamily="34" charset="0"/>
              </a:rPr>
              <a:t>Formation, mentorat, coaching et démonstration en entrepreneuriat, leadership et plaidoyer dispensés aux femmes et aux jeunes acteurs des chaînes de valeur des haricots et des insectes.</a:t>
            </a:r>
          </a:p>
          <a:p>
            <a:pPr marL="0" marR="0" lvl="0" indent="0" algn="l" defTabSz="914400" rtl="0" eaLnBrk="0" fontAlgn="base" latinLnBrk="0" hangingPunct="0">
              <a:lnSpc>
                <a:spcPct val="100000"/>
              </a:lnSpc>
              <a:spcBef>
                <a:spcPct val="0"/>
              </a:spcBef>
              <a:spcAft>
                <a:spcPct val="0"/>
              </a:spcAft>
              <a:buClrTx/>
              <a:buSzTx/>
              <a:buFontTx/>
              <a:buChar char="•"/>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800" b="0" i="0" u="none" strike="noStrike" cap="none" normalizeH="0" baseline="0">
                <a:ln>
                  <a:noFill/>
                </a:ln>
                <a:solidFill>
                  <a:schemeClr val="tx1"/>
                </a:solidFill>
                <a:effectLst/>
                <a:latin typeface="Arial" panose="020B0604020202020204" pitchFamily="34" charset="0"/>
              </a:rPr>
              <a:t>Réseau de champions de l’équité dans les corridors de haricots et d'insectes créé pour promouvoir l’égalité des genres et l’autonomisation.</a:t>
            </a:r>
          </a:p>
          <a:p>
            <a:pPr marL="0" marR="0" lvl="0" indent="0" algn="l" defTabSz="914400" rtl="0" eaLnBrk="0" fontAlgn="base" latinLnBrk="0" hangingPunct="0">
              <a:lnSpc>
                <a:spcPct val="100000"/>
              </a:lnSpc>
              <a:spcBef>
                <a:spcPct val="0"/>
              </a:spcBef>
              <a:spcAft>
                <a:spcPct val="0"/>
              </a:spcAft>
              <a:buClrTx/>
              <a:buSzTx/>
              <a:buFontTx/>
              <a:buChar char="•"/>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733" y="187326"/>
            <a:ext cx="11904134" cy="794807"/>
          </a:xfrm>
        </p:spPr>
        <p:txBody>
          <a:bodyPr>
            <a:normAutofit fontScale="90000"/>
          </a:bodyPr>
          <a:lstStyle/>
          <a:p>
            <a:r>
              <a:rPr lang="fr-FR" dirty="0"/>
              <a:t>Différents donateurs - Stratégie de genre pouvant servir de guide</a:t>
            </a:r>
            <a:endParaRPr lang="en-US" dirty="0"/>
          </a:p>
        </p:txBody>
      </p:sp>
      <p:sp>
        <p:nvSpPr>
          <p:cNvPr id="5" name="Content Placeholder 4"/>
          <p:cNvSpPr>
            <a:spLocks noGrp="1"/>
          </p:cNvSpPr>
          <p:nvPr>
            <p:ph idx="1"/>
          </p:nvPr>
        </p:nvSpPr>
        <p:spPr>
          <a:xfrm>
            <a:off x="604836" y="1498599"/>
            <a:ext cx="10982327" cy="5003800"/>
          </a:xfrm>
        </p:spPr>
        <p:txBody>
          <a:bodyPr>
            <a:normAutofit/>
          </a:bodyPr>
          <a:lstStyle/>
          <a:p>
            <a:pPr marL="0" indent="0">
              <a:buNone/>
            </a:pPr>
            <a:endParaRPr lang="en-US" dirty="0"/>
          </a:p>
          <a:p>
            <a:r>
              <a:rPr lang="en-US" dirty="0"/>
              <a:t>GAC - </a:t>
            </a:r>
            <a:r>
              <a:rPr lang="en-US" dirty="0">
                <a:hlinkClick r:id="rId2"/>
              </a:rPr>
              <a:t>https://www.international.gc.ca/world-monde/funding-financement/gender_equality_toolkit-trousse_outils_egalite_genres.aspx?lang=eng</a:t>
            </a:r>
            <a:endParaRPr lang="en-US" dirty="0"/>
          </a:p>
          <a:p>
            <a:pPr marL="0" indent="0">
              <a:buNone/>
            </a:pPr>
            <a:endParaRPr lang="en-US" dirty="0"/>
          </a:p>
          <a:p>
            <a:r>
              <a:rPr lang="en-US" dirty="0"/>
              <a:t>SDC - </a:t>
            </a:r>
            <a:r>
              <a:rPr lang="en-US" dirty="0">
                <a:hlinkClick r:id="rId3"/>
              </a:rPr>
              <a:t>https://www.eda.admin.ch/deza/en/home/strategie-21-24/gender.html</a:t>
            </a:r>
            <a:endParaRPr lang="en-US" dirty="0"/>
          </a:p>
          <a:p>
            <a:endParaRPr lang="en-US" dirty="0"/>
          </a:p>
          <a:p>
            <a:r>
              <a:rPr lang="en-US" dirty="0"/>
              <a:t>FCDO - </a:t>
            </a:r>
            <a:r>
              <a:rPr lang="fr-FR" dirty="0">
                <a:hlinkClick r:id="rId4"/>
              </a:rPr>
              <a:t>Stratégie Internationale pour les Femmes et les Filles 2023 à 2030 </a:t>
            </a:r>
            <a:r>
              <a:rPr lang="en-US" dirty="0">
                <a:hlinkClick r:id="rId4"/>
              </a:rPr>
              <a:t>(publishing.service.gov.uk)</a:t>
            </a:r>
            <a:endParaRPr lang="en-US" dirty="0"/>
          </a:p>
          <a:p>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9849" y="2562225"/>
            <a:ext cx="5984222" cy="866775"/>
          </a:xfrm>
        </p:spPr>
        <p:txBody>
          <a:bodyPr>
            <a:noAutofit/>
          </a:bodyPr>
          <a:lstStyle/>
          <a:p>
            <a:pPr marL="0" indent="0">
              <a:buNone/>
            </a:pPr>
            <a:r>
              <a:rPr lang="fr-FR" sz="3000" b="0" i="0" dirty="0">
                <a:solidFill>
                  <a:srgbClr val="222222"/>
                </a:solidFill>
                <a:effectLst/>
                <a:latin typeface="+mj-lt"/>
              </a:rPr>
              <a:t>Questions et Réponses – 5 minutes</a:t>
            </a:r>
            <a:endParaRPr lang="en-US" sz="3000"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837" y="2562225"/>
            <a:ext cx="11527896" cy="866775"/>
          </a:xfrm>
        </p:spPr>
        <p:txBody>
          <a:bodyPr>
            <a:noAutofit/>
          </a:bodyPr>
          <a:lstStyle/>
          <a:p>
            <a:pPr marL="0" indent="0">
              <a:buNone/>
            </a:pPr>
            <a:r>
              <a:rPr lang="fr-FR" sz="3000" b="0" i="0" dirty="0">
                <a:solidFill>
                  <a:srgbClr val="222222"/>
                </a:solidFill>
                <a:effectLst/>
                <a:latin typeface="+mj-lt"/>
              </a:rPr>
              <a:t>Comment appliquer des approches transformatrices de genre – outils et directives</a:t>
            </a:r>
            <a:endParaRPr lang="en-US" sz="30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756665"/>
          </a:xfrm>
        </p:spPr>
        <p:txBody>
          <a:bodyPr>
            <a:normAutofit/>
          </a:bodyPr>
          <a:lstStyle/>
          <a:p>
            <a:r>
              <a:rPr lang="fr-FR" sz="4000" dirty="0"/>
              <a:t>Que fait GTA pour promouvoir l'égalité ?</a:t>
            </a:r>
            <a:endParaRPr lang="en-GB" sz="4000" dirty="0"/>
          </a:p>
        </p:txBody>
      </p:sp>
      <p:sp>
        <p:nvSpPr>
          <p:cNvPr id="3" name="Content Placeholder 2"/>
          <p:cNvSpPr>
            <a:spLocks noGrp="1"/>
          </p:cNvSpPr>
          <p:nvPr>
            <p:ph idx="1"/>
          </p:nvPr>
        </p:nvSpPr>
        <p:spPr>
          <a:xfrm>
            <a:off x="581023" y="1259407"/>
            <a:ext cx="10772777" cy="5072602"/>
          </a:xfrm>
        </p:spPr>
        <p:txBody>
          <a:bodyPr>
            <a:noAutofit/>
          </a:bodyPr>
          <a:lstStyle/>
          <a:p>
            <a:r>
              <a:rPr lang="fr-FR" dirty="0"/>
              <a:t>Encourage un examen critique des sources d'inégalités – causes profondes – dynamiques de genre, rôles et normes.</a:t>
            </a:r>
          </a:p>
          <a:p>
            <a:r>
              <a:rPr lang="fr-FR" dirty="0"/>
              <a:t>Identifie et renforce les normes positives pour créer un environnement favorable à l'égalité.</a:t>
            </a:r>
          </a:p>
          <a:p>
            <a:r>
              <a:rPr lang="fr-FR" dirty="0"/>
              <a:t>Améliore le statut des femmes, des filles et des groupes marginalisés.</a:t>
            </a:r>
          </a:p>
          <a:p>
            <a:r>
              <a:rPr lang="fr-FR" dirty="0"/>
              <a:t>Modifie les structures sociales, les politiques, les systèmes et les normes qui soutiennent ou valident les disparités de genre</a:t>
            </a:r>
            <a:r>
              <a:rPr lang="en-GB" dirty="0"/>
              <a:t>.</a:t>
            </a:r>
          </a:p>
          <a:p>
            <a:pPr marL="0" indent="0">
              <a:buNone/>
            </a:pPr>
            <a:r>
              <a:rPr lang="en-GB" dirty="0"/>
              <a:t>                 </a:t>
            </a:r>
            <a:r>
              <a:rPr lang="en-GB" dirty="0">
                <a:sym typeface="Wingdings" panose="05000000000000000000" pitchFamily="2" charset="2"/>
              </a:rPr>
              <a:t> </a:t>
            </a:r>
            <a:r>
              <a:rPr lang="fr-FR" i="1" dirty="0">
                <a:sym typeface="Wingdings" panose="05000000000000000000" pitchFamily="2" charset="2"/>
              </a:rPr>
              <a:t>Changer les normes sociales est une tâche ardue qui nécessite des stratégies locales, constructives et multiformes, ainsi que le soutien de divers secteurs et parties prenantes (FAO, 2024)</a:t>
            </a:r>
            <a:r>
              <a:rPr lang="en-GB"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18" y="327419"/>
            <a:ext cx="10982326" cy="747238"/>
          </a:xfrm>
        </p:spPr>
        <p:txBody>
          <a:bodyPr>
            <a:normAutofit/>
          </a:bodyPr>
          <a:lstStyle/>
          <a:p>
            <a:r>
              <a:rPr lang="en-GB" sz="4000" dirty="0" err="1"/>
              <a:t>Indicateurs</a:t>
            </a:r>
            <a:r>
              <a:rPr lang="en-GB" sz="4000" dirty="0"/>
              <a:t> </a:t>
            </a:r>
            <a:r>
              <a:rPr lang="en-GB" sz="4000" dirty="0" err="1"/>
              <a:t>Transformateurs</a:t>
            </a:r>
            <a:r>
              <a:rPr lang="en-GB" sz="4000" dirty="0"/>
              <a:t> de Genre</a:t>
            </a:r>
          </a:p>
        </p:txBody>
      </p:sp>
      <p:sp>
        <p:nvSpPr>
          <p:cNvPr id="3" name="Content Placeholder 2"/>
          <p:cNvSpPr>
            <a:spLocks noGrp="1"/>
          </p:cNvSpPr>
          <p:nvPr>
            <p:ph idx="1"/>
          </p:nvPr>
        </p:nvSpPr>
        <p:spPr>
          <a:xfrm>
            <a:off x="581023" y="1253330"/>
            <a:ext cx="10982325" cy="5147469"/>
          </a:xfrm>
        </p:spPr>
        <p:txBody>
          <a:bodyPr>
            <a:normAutofit lnSpcReduction="10000"/>
          </a:bodyPr>
          <a:lstStyle/>
          <a:p>
            <a:r>
              <a:rPr lang="fr-FR" sz="2400" dirty="0"/>
              <a:t>Lorsqu'un GTA (Approche Transformative de Genre) est conçu et mis en œuvre, il doit être surveillé et évalué.</a:t>
            </a:r>
          </a:p>
          <a:p>
            <a:r>
              <a:rPr lang="fr-FR" sz="2400" dirty="0"/>
              <a:t>Les indicateurs de changement transformateur de genre doivent être intégrés dans les cadres de suivi et d'évaluation pour mesurer les résultats attendus.</a:t>
            </a:r>
          </a:p>
          <a:p>
            <a:r>
              <a:rPr lang="fr-FR" sz="2400" dirty="0"/>
              <a:t>Quels sont les indicateurs de GTA</a:t>
            </a:r>
            <a:r>
              <a:rPr lang="en-GB" sz="2400" dirty="0"/>
              <a:t>?</a:t>
            </a:r>
          </a:p>
          <a:p>
            <a:pPr marL="457200" lvl="1" indent="0">
              <a:buNone/>
            </a:pPr>
            <a:r>
              <a:rPr lang="fr-FR" dirty="0"/>
              <a:t>Ce sont des métriques (qualitatives et quantitatives) utilisées pour évaluer</a:t>
            </a:r>
            <a:r>
              <a:rPr lang="en-GB" dirty="0"/>
              <a:t>: </a:t>
            </a:r>
          </a:p>
          <a:p>
            <a:pPr lvl="1">
              <a:buFont typeface="Wingdings" panose="05000000000000000000" pitchFamily="2" charset="2"/>
              <a:buChar char="à"/>
            </a:pPr>
            <a:r>
              <a:rPr lang="fr-FR" dirty="0"/>
              <a:t>La participation, les rôles, le leadership, la prise de décision – l'autonomisation et les avantages des femmes et des hommes dans diverses activités, par exemple l'agriculture.</a:t>
            </a:r>
          </a:p>
          <a:p>
            <a:pPr lvl="1">
              <a:buFont typeface="Wingdings" panose="05000000000000000000" pitchFamily="2" charset="2"/>
              <a:buChar char="à"/>
            </a:pPr>
            <a:r>
              <a:rPr lang="fr-FR" dirty="0"/>
              <a:t>La remise en question active et le changement des normes restrictives, des politiques et des structures de pouvoir.</a:t>
            </a:r>
            <a:endParaRPr lang="en-GB" dirty="0"/>
          </a:p>
          <a:p>
            <a:pPr marL="0" lvl="1" indent="0">
              <a:buNone/>
            </a:pPr>
            <a:r>
              <a:rPr lang="en-GB" b="1" dirty="0"/>
              <a:t>Question : </a:t>
            </a:r>
            <a:r>
              <a:rPr lang="en-GB" b="1" dirty="0" err="1"/>
              <a:t>expériences</a:t>
            </a:r>
            <a:r>
              <a:rPr lang="en-GB" b="1" dirty="0"/>
              <a:t> des participants:</a:t>
            </a:r>
          </a:p>
          <a:p>
            <a:pPr marL="0" lvl="1" indent="0">
              <a:buNone/>
            </a:pPr>
            <a:r>
              <a:rPr lang="fr-FR" b="1" dirty="0"/>
              <a:t>Pensez à un exemple où un changement de politique ou de pratique dans l'agriculture a conduit à une évolution des rôles de genre dans votre communauté. Quels étaient les indicateurs quantitatifs et qualitatifs que vous avez utilisés </a:t>
            </a:r>
            <a:r>
              <a:rPr lang="en-GB" b="1"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7232" y="130553"/>
            <a:ext cx="2188901" cy="605835"/>
          </a:xfrm>
        </p:spPr>
        <p:txBody>
          <a:bodyPr>
            <a:noAutofit/>
          </a:bodyPr>
          <a:lstStyle/>
          <a:p>
            <a:r>
              <a:rPr lang="fr-FR" altLang="en-US" sz="4400" dirty="0"/>
              <a:t>Plan</a:t>
            </a:r>
          </a:p>
        </p:txBody>
      </p:sp>
      <p:sp>
        <p:nvSpPr>
          <p:cNvPr id="5" name="Content Placeholder 4"/>
          <p:cNvSpPr>
            <a:spLocks noGrp="1"/>
          </p:cNvSpPr>
          <p:nvPr>
            <p:ph idx="1"/>
          </p:nvPr>
        </p:nvSpPr>
        <p:spPr>
          <a:xfrm>
            <a:off x="164832" y="981287"/>
            <a:ext cx="11696968" cy="5626568"/>
          </a:xfrm>
        </p:spPr>
        <p:txBody>
          <a:bodyPr>
            <a:normAutofit lnSpcReduction="10000"/>
          </a:bodyPr>
          <a:lstStyle/>
          <a:p>
            <a:r>
              <a:rPr lang="fr-FR" sz="2400" i="0" dirty="0">
                <a:solidFill>
                  <a:srgbClr val="222222"/>
                </a:solidFill>
                <a:effectLst/>
                <a:latin typeface="Barlow Condensed (Body)"/>
              </a:rPr>
              <a:t>Comment intégrer l'égalité de genre et l'inclusion sociale dans la rédaction de propositions de recherche</a:t>
            </a:r>
            <a:endParaRPr lang="en-US" sz="2400" i="0" dirty="0">
              <a:solidFill>
                <a:srgbClr val="222222"/>
              </a:solidFill>
              <a:effectLst/>
              <a:latin typeface="Barlow Condensed (Body)"/>
            </a:endParaRPr>
          </a:p>
          <a:p>
            <a:pPr marL="457200" lvl="1" indent="0">
              <a:buFont typeface="Wingdings" panose="05000000000000000000" pitchFamily="2" charset="2"/>
              <a:buNone/>
            </a:pPr>
            <a:r>
              <a:rPr lang="fr-FR" u="sng" dirty="0">
                <a:solidFill>
                  <a:srgbClr val="222222"/>
                </a:solidFill>
                <a:latin typeface="Barlow Condensed (Body)"/>
                <a:sym typeface="Wingdings" panose="05000000000000000000" pitchFamily="2" charset="2"/>
              </a:rPr>
              <a:t>Où en sommes-nous sur l'agenda du genre</a:t>
            </a:r>
          </a:p>
          <a:p>
            <a:pPr lvl="1">
              <a:buFont typeface="Wingdings" panose="05000000000000000000" pitchFamily="2" charset="2"/>
              <a:buChar char="à"/>
            </a:pPr>
            <a:r>
              <a:rPr lang="fr-FR" dirty="0">
                <a:solidFill>
                  <a:srgbClr val="222222"/>
                </a:solidFill>
                <a:latin typeface="Barlow Condensed (Body)"/>
                <a:sym typeface="Wingdings" panose="05000000000000000000" pitchFamily="2" charset="2"/>
              </a:rPr>
              <a:t>Cadres</a:t>
            </a:r>
          </a:p>
          <a:p>
            <a:pPr lvl="1">
              <a:buFont typeface="Wingdings" panose="05000000000000000000" pitchFamily="2" charset="2"/>
              <a:buChar char="à"/>
            </a:pPr>
            <a:r>
              <a:rPr lang="fr-FR" dirty="0">
                <a:solidFill>
                  <a:srgbClr val="222222"/>
                </a:solidFill>
                <a:latin typeface="Barlow Condensed (Body)"/>
                <a:sym typeface="Wingdings" panose="05000000000000000000" pitchFamily="2" charset="2"/>
              </a:rPr>
              <a:t>Attentes diverses des donateurs</a:t>
            </a:r>
          </a:p>
          <a:p>
            <a:pPr lvl="1">
              <a:buFont typeface="Wingdings" panose="05000000000000000000" pitchFamily="2" charset="2"/>
              <a:buChar char="à"/>
            </a:pPr>
            <a:r>
              <a:rPr lang="fr-FR" dirty="0">
                <a:solidFill>
                  <a:srgbClr val="222222"/>
                </a:solidFill>
                <a:latin typeface="Barlow Condensed (Body)"/>
                <a:sym typeface="Wingdings" panose="05000000000000000000" pitchFamily="2" charset="2"/>
              </a:rPr>
              <a:t>Outils/guides</a:t>
            </a:r>
          </a:p>
          <a:p>
            <a:pPr lvl="1">
              <a:buFont typeface="Wingdings" panose="05000000000000000000" pitchFamily="2" charset="2"/>
              <a:buChar char="à"/>
            </a:pPr>
            <a:r>
              <a:rPr lang="fr-FR" dirty="0">
                <a:solidFill>
                  <a:srgbClr val="222222"/>
                </a:solidFill>
                <a:latin typeface="Barlow Condensed (Body)"/>
                <a:sym typeface="Wingdings" panose="05000000000000000000" pitchFamily="2" charset="2"/>
              </a:rPr>
              <a:t>Exemples concrets</a:t>
            </a:r>
            <a:endParaRPr lang="en-US" dirty="0">
              <a:solidFill>
                <a:srgbClr val="222222"/>
              </a:solidFill>
              <a:latin typeface="Barlow Condensed (Body)"/>
              <a:sym typeface="Wingdings" panose="05000000000000000000" pitchFamily="2" charset="2"/>
            </a:endParaRPr>
          </a:p>
          <a:p>
            <a:r>
              <a:rPr lang="fr-FR" sz="2400" dirty="0">
                <a:latin typeface="Barlow Condensed (Body)"/>
              </a:rPr>
              <a:t>Comment appliquer des approches transformatrices sur le genre – outils et directives</a:t>
            </a:r>
            <a:endParaRPr lang="en-US" sz="2400" dirty="0">
              <a:latin typeface="Barlow Condensed (Body)"/>
            </a:endParaRPr>
          </a:p>
          <a:p>
            <a:pPr marL="457200" lvl="1" indent="0">
              <a:buFont typeface="Wingdings" panose="05000000000000000000" pitchFamily="2" charset="2"/>
              <a:buNone/>
            </a:pPr>
            <a:r>
              <a:rPr lang="fr-FR" u="sng" dirty="0">
                <a:latin typeface="Barlow Condensed (Body)"/>
              </a:rPr>
              <a:t>Où en sommes-nous</a:t>
            </a:r>
            <a:endParaRPr lang="fr-FR" dirty="0">
              <a:latin typeface="Barlow Condensed (Body)"/>
            </a:endParaRPr>
          </a:p>
          <a:p>
            <a:pPr lvl="1">
              <a:buFont typeface="Wingdings" panose="05000000000000000000" pitchFamily="2" charset="2"/>
              <a:buChar char="à"/>
            </a:pPr>
            <a:r>
              <a:rPr lang="fr-FR" dirty="0">
                <a:latin typeface="Barlow Condensed (Body)"/>
              </a:rPr>
              <a:t>Approches transformatrices sur le genre – </a:t>
            </a:r>
            <a:r>
              <a:rPr lang="fr-FR" dirty="0" err="1">
                <a:latin typeface="Barlow Condensed (Body)"/>
              </a:rPr>
              <a:t>WorldFish</a:t>
            </a:r>
            <a:r>
              <a:rPr lang="fr-FR" dirty="0">
                <a:latin typeface="Barlow Condensed (Body)"/>
              </a:rPr>
              <a:t>/FAO, plateforme d'impact sur le genre/GTA COP</a:t>
            </a:r>
          </a:p>
          <a:p>
            <a:pPr lvl="1">
              <a:buFont typeface="Wingdings" panose="05000000000000000000" pitchFamily="2" charset="2"/>
              <a:buChar char="à"/>
            </a:pPr>
            <a:r>
              <a:rPr lang="fr-FR" dirty="0">
                <a:latin typeface="Barlow Condensed (Body)"/>
              </a:rPr>
              <a:t>Indicateurs transformatrices sur le genre</a:t>
            </a:r>
          </a:p>
          <a:p>
            <a:pPr lvl="1">
              <a:buFont typeface="Wingdings" panose="05000000000000000000" pitchFamily="2" charset="2"/>
              <a:buChar char="à"/>
            </a:pPr>
            <a:r>
              <a:rPr lang="fr-FR" dirty="0">
                <a:latin typeface="Barlow Condensed (Body)"/>
              </a:rPr>
              <a:t>Quelques exemples concrets</a:t>
            </a:r>
            <a:endParaRPr lang="en-US" dirty="0">
              <a:latin typeface="Barlow Condensed (Body)"/>
            </a:endParaRPr>
          </a:p>
          <a:p>
            <a:r>
              <a:rPr lang="fr-FR" sz="2400" dirty="0">
                <a:latin typeface="Barlow Condensed (Body)"/>
              </a:rPr>
              <a:t>Comment développer une communication inclusive sur le genre</a:t>
            </a:r>
            <a:endParaRPr lang="en-US" sz="2400" dirty="0">
              <a:latin typeface="Barlow Condensed (Body)"/>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à"/>
              <a:defRPr/>
            </a:pPr>
            <a:r>
              <a:rPr kumimoji="0" lang="fr-FR" sz="2400" b="0" i="0" u="none" strike="noStrike" kern="1200" cap="none" spc="0" normalizeH="0" baseline="0" noProof="0" dirty="0">
                <a:ln>
                  <a:noFill/>
                </a:ln>
                <a:solidFill>
                  <a:prstClr val="black"/>
                </a:solidFill>
                <a:effectLst/>
                <a:uLnTx/>
                <a:uFillTx/>
                <a:latin typeface="Barlow Condensed (Body)"/>
                <a:ea typeface="+mn-ea"/>
                <a:cs typeface="+mn-cs"/>
              </a:rPr>
              <a:t>Sur quoi se concentrer</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à"/>
              <a:defRPr/>
            </a:pPr>
            <a:r>
              <a:rPr kumimoji="0" lang="fr-FR" sz="2400" b="0" i="0" u="none" strike="noStrike" kern="1200" cap="none" spc="0" normalizeH="0" baseline="0" noProof="0" dirty="0">
                <a:ln>
                  <a:noFill/>
                </a:ln>
                <a:solidFill>
                  <a:prstClr val="black"/>
                </a:solidFill>
                <a:effectLst/>
                <a:uLnTx/>
                <a:uFillTx/>
                <a:latin typeface="Barlow Condensed (Body)"/>
                <a:ea typeface="+mn-ea"/>
                <a:cs typeface="+mn-cs"/>
              </a:rPr>
              <a:t>Quelques exemples concrets</a:t>
            </a:r>
            <a:endParaRPr lang="en-US" sz="2400" dirty="0">
              <a:latin typeface="Barlow Condensed (Bod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61" y="221191"/>
            <a:ext cx="11774078" cy="1209151"/>
          </a:xfrm>
        </p:spPr>
        <p:txBody>
          <a:bodyPr>
            <a:normAutofit/>
          </a:bodyPr>
          <a:lstStyle/>
          <a:p>
            <a:r>
              <a:rPr lang="fr-FR" sz="3200" dirty="0"/>
              <a:t>Concevoir des Indicateurs de Genre Transformateurs et Complets</a:t>
            </a:r>
            <a:endParaRPr lang="en-GB" sz="3200" dirty="0"/>
          </a:p>
        </p:txBody>
      </p:sp>
      <p:sp>
        <p:nvSpPr>
          <p:cNvPr id="3" name="Content Placeholder 2"/>
          <p:cNvSpPr>
            <a:spLocks noGrp="1"/>
          </p:cNvSpPr>
          <p:nvPr>
            <p:ph sz="half" idx="1"/>
          </p:nvPr>
        </p:nvSpPr>
        <p:spPr>
          <a:xfrm>
            <a:off x="208961" y="1639358"/>
            <a:ext cx="11528982" cy="4558242"/>
          </a:xfrm>
        </p:spPr>
        <p:txBody>
          <a:bodyPr>
            <a:normAutofit fontScale="92500" lnSpcReduction="20000"/>
          </a:bodyPr>
          <a:lstStyle/>
          <a:p>
            <a:r>
              <a:rPr lang="fr-FR" dirty="0"/>
              <a:t>Identifier les domaines clés de l'égalité de genre à mesurer – connaissances, compétences, accès à l'information, autonomie, pouvoir, influence, prise de décision, participation, représentation et leadership (FAO, 2022).</a:t>
            </a:r>
          </a:p>
          <a:p>
            <a:r>
              <a:rPr lang="fr-FR" dirty="0"/>
              <a:t>Prendre en compte l'intersectionnalité dans le processus de conception des indicateurs.</a:t>
            </a:r>
          </a:p>
          <a:p>
            <a:r>
              <a:rPr lang="fr-FR" dirty="0"/>
              <a:t>Reconnaître les perspectives internes lors de la mesure des changements transformateurs de genre.</a:t>
            </a:r>
          </a:p>
          <a:p>
            <a:r>
              <a:rPr lang="fr-FR" dirty="0"/>
              <a:t>Élaborer des indicateurs de résultats et identifier les changements progressifs à mesurer.</a:t>
            </a:r>
          </a:p>
          <a:p>
            <a:r>
              <a:rPr lang="fr-FR" dirty="0"/>
              <a:t>Établir un équilibre entre les indicateurs qualitatifs et quantitatifs.</a:t>
            </a:r>
          </a:p>
          <a:p>
            <a:r>
              <a:rPr lang="fr-FR" dirty="0"/>
              <a:t>Faire correspondre la conception de la recherche aux objectifs globaux et aux ressources disponibles.</a:t>
            </a:r>
          </a:p>
          <a:p>
            <a:r>
              <a:rPr lang="fr-FR" dirty="0"/>
              <a:t>Distinguer entre portée, bénéfices, autonomisation et indicateurs de changement transformateur de genre.</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68" y="138883"/>
            <a:ext cx="6717969" cy="665450"/>
          </a:xfrm>
        </p:spPr>
        <p:txBody>
          <a:bodyPr>
            <a:normAutofit fontScale="90000"/>
          </a:bodyPr>
          <a:lstStyle/>
          <a:p>
            <a:r>
              <a:rPr lang="en-GB" sz="4000" dirty="0"/>
              <a:t>Que</a:t>
            </a:r>
            <a:r>
              <a:rPr lang="fr-FR" altLang="en-GB" sz="4000" dirty="0"/>
              <a:t>l</a:t>
            </a:r>
            <a:r>
              <a:rPr lang="en-GB" sz="4000" dirty="0"/>
              <a:t> </a:t>
            </a:r>
            <a:r>
              <a:rPr lang="en-GB" sz="4000" dirty="0" err="1"/>
              <a:t>sont</a:t>
            </a:r>
            <a:r>
              <a:rPr lang="en-GB" sz="4000" dirty="0"/>
              <a:t> les </a:t>
            </a:r>
            <a:r>
              <a:rPr lang="en-GB" sz="4000" dirty="0" err="1"/>
              <a:t>indicateurs</a:t>
            </a:r>
            <a:r>
              <a:rPr lang="en-GB" sz="4000" dirty="0"/>
              <a:t>?</a:t>
            </a:r>
          </a:p>
        </p:txBody>
      </p:sp>
      <p:sp>
        <p:nvSpPr>
          <p:cNvPr id="4" name="Google Shape;258;p30"/>
          <p:cNvSpPr txBox="1">
            <a:spLocks noGrp="1"/>
          </p:cNvSpPr>
          <p:nvPr>
            <p:ph sz="half" idx="1"/>
          </p:nvPr>
        </p:nvSpPr>
        <p:spPr>
          <a:xfrm>
            <a:off x="33867" y="666000"/>
            <a:ext cx="12124266" cy="2073348"/>
          </a:xfrm>
          <a:prstGeom prst="rect">
            <a:avLst/>
          </a:prstGeom>
          <a:noFill/>
          <a:ln>
            <a:noFill/>
          </a:ln>
        </p:spPr>
        <p:txBody>
          <a:bodyPr spcFirstLastPara="1" wrap="square" lIns="121900" tIns="121900" rIns="121900" bIns="121900" anchor="t" anchorCtr="0">
            <a:spAutoFit/>
          </a:bodyPr>
          <a:lstStyle/>
          <a:p>
            <a:pPr marL="0" indent="0">
              <a:lnSpc>
                <a:spcPct val="115000"/>
              </a:lnSpc>
              <a:buNone/>
            </a:pPr>
            <a:r>
              <a:rPr lang="fr-FR" sz="2400" dirty="0">
                <a:highlight>
                  <a:schemeClr val="lt1"/>
                </a:highlight>
                <a:ea typeface="Verdana" panose="020B0604030504040204"/>
                <a:cs typeface="Verdana" panose="020B0604030504040204"/>
                <a:sym typeface="Verdana" panose="020B0604030504040204"/>
              </a:rPr>
              <a:t>Une variable quantitative ou qualitative qui représente une approximation d'une caractéristique, d'un phénomène ou d'un changement d'intérêt (par exemple, l'efficacité, la qualité ou le résultat). Les indicateurs peuvent être utilisés pour suivre les recherches ou pour aider à évaluer, par exemple, les performances organisationnelles ou de recherche</a:t>
            </a:r>
            <a:r>
              <a:rPr lang="en-GB" sz="2400" dirty="0">
                <a:highlight>
                  <a:schemeClr val="lt1"/>
                </a:highlight>
                <a:ea typeface="Verdana" panose="020B0604030504040204"/>
                <a:cs typeface="Verdana" panose="020B0604030504040204"/>
                <a:sym typeface="Verdana" panose="020B0604030504040204"/>
              </a:rPr>
              <a:t>.</a:t>
            </a:r>
            <a:endParaRPr sz="2400" dirty="0">
              <a:solidFill>
                <a:srgbClr val="5F5E5E"/>
              </a:solidFill>
              <a:highlight>
                <a:schemeClr val="lt1"/>
              </a:highlight>
              <a:latin typeface="Verdana" panose="020B0604030504040204"/>
              <a:ea typeface="Verdana" panose="020B0604030504040204"/>
              <a:cs typeface="Verdana" panose="020B0604030504040204"/>
              <a:sym typeface="Verdana" panose="020B0604030504040204"/>
            </a:endParaRPr>
          </a:p>
        </p:txBody>
      </p:sp>
      <p:sp>
        <p:nvSpPr>
          <p:cNvPr id="5" name="Google Shape;260;p30"/>
          <p:cNvSpPr txBox="1"/>
          <p:nvPr/>
        </p:nvSpPr>
        <p:spPr>
          <a:xfrm>
            <a:off x="262467" y="2901909"/>
            <a:ext cx="4326466" cy="3290091"/>
          </a:xfrm>
          <a:prstGeom prst="rect">
            <a:avLst/>
          </a:prstGeom>
          <a:noFill/>
          <a:ln>
            <a:noFill/>
          </a:ln>
        </p:spPr>
        <p:txBody>
          <a:bodyPr spcFirstLastPara="1" wrap="square" lIns="121900" tIns="121900" rIns="121900" bIns="121900" anchor="t" anchorCtr="0">
            <a:spAutoFit/>
          </a:bodyPr>
          <a:lstStyle/>
          <a:p>
            <a:pPr>
              <a:lnSpc>
                <a:spcPct val="115000"/>
              </a:lnSpc>
            </a:pPr>
            <a:r>
              <a:rPr lang="fr-FR" sz="2400" b="1" i="1" dirty="0">
                <a:solidFill>
                  <a:schemeClr val="dk1"/>
                </a:solidFill>
                <a:ea typeface="Calibri" panose="020F0502020204030204"/>
                <a:cs typeface="Calibri" panose="020F0502020204030204"/>
                <a:sym typeface="Calibri" panose="020F0502020204030204"/>
              </a:rPr>
              <a:t>Indicateurs quantitatifs</a:t>
            </a:r>
          </a:p>
          <a:p>
            <a:pPr>
              <a:lnSpc>
                <a:spcPct val="115000"/>
              </a:lnSpc>
            </a:pPr>
            <a:r>
              <a:rPr lang="fr-FR" sz="2400" dirty="0">
                <a:highlight>
                  <a:schemeClr val="lt1"/>
                </a:highlight>
                <a:ea typeface="Verdana" panose="020B0604030504040204"/>
                <a:cs typeface="Verdana" panose="020B0604030504040204"/>
                <a:sym typeface="Verdana" panose="020B0604030504040204"/>
              </a:rPr>
              <a:t>Mesurent des quantités, généralement basées sur un produit ou un service physique ou tangible pouvant être mesuré</a:t>
            </a:r>
            <a:r>
              <a:rPr lang="en-GB" sz="2400" dirty="0">
                <a:highlight>
                  <a:schemeClr val="lt1"/>
                </a:highlight>
                <a:ea typeface="Verdana" panose="020B0604030504040204"/>
                <a:cs typeface="Verdana" panose="020B0604030504040204"/>
                <a:sym typeface="Verdana" panose="020B0604030504040204"/>
              </a:rPr>
              <a:t>. </a:t>
            </a:r>
            <a:endParaRPr sz="2400" dirty="0">
              <a:highlight>
                <a:schemeClr val="lt1"/>
              </a:highlight>
              <a:ea typeface="Verdana" panose="020B0604030504040204"/>
              <a:cs typeface="Verdana" panose="020B0604030504040204"/>
              <a:sym typeface="Verdana" panose="020B0604030504040204"/>
            </a:endParaRPr>
          </a:p>
          <a:p>
            <a:pPr marL="609600" indent="-423545">
              <a:lnSpc>
                <a:spcPct val="115000"/>
              </a:lnSpc>
              <a:buSzPts val="1400"/>
              <a:buFont typeface="Verdana" panose="020B0604030504040204"/>
              <a:buChar char="●"/>
            </a:pPr>
            <a:r>
              <a:rPr lang="fr-FR" sz="2400" dirty="0">
                <a:highlight>
                  <a:schemeClr val="lt1"/>
                </a:highlight>
                <a:ea typeface="Verdana" panose="020B0604030504040204"/>
                <a:cs typeface="Verdana" panose="020B0604030504040204"/>
                <a:sym typeface="Verdana" panose="020B0604030504040204"/>
              </a:rPr>
              <a:t>Nombre de </a:t>
            </a:r>
            <a:r>
              <a:rPr lang="en-GB" sz="2400" dirty="0">
                <a:highlight>
                  <a:schemeClr val="lt1"/>
                </a:highlight>
                <a:ea typeface="Verdana" panose="020B0604030504040204"/>
                <a:cs typeface="Verdana" panose="020B0604030504040204"/>
                <a:sym typeface="Verdana" panose="020B0604030504040204"/>
              </a:rPr>
              <a:t>….</a:t>
            </a:r>
            <a:endParaRPr sz="2400" dirty="0">
              <a:highlight>
                <a:schemeClr val="lt1"/>
              </a:highlight>
              <a:ea typeface="Verdana" panose="020B0604030504040204"/>
              <a:cs typeface="Verdana" panose="020B0604030504040204"/>
              <a:sym typeface="Verdana" panose="020B0604030504040204"/>
            </a:endParaRPr>
          </a:p>
          <a:p>
            <a:pPr marL="609600" indent="-423545">
              <a:lnSpc>
                <a:spcPct val="115000"/>
              </a:lnSpc>
              <a:buSzPts val="1400"/>
              <a:buFont typeface="Verdana" panose="020B0604030504040204"/>
              <a:buChar char="●"/>
            </a:pPr>
            <a:r>
              <a:rPr lang="fr-FR" sz="2400" dirty="0">
                <a:highlight>
                  <a:schemeClr val="lt1"/>
                </a:highlight>
                <a:ea typeface="Verdana" panose="020B0604030504040204"/>
                <a:cs typeface="Verdana" panose="020B0604030504040204"/>
                <a:sym typeface="Verdana" panose="020B0604030504040204"/>
              </a:rPr>
              <a:t>Pourcentage de ...</a:t>
            </a:r>
            <a:endParaRPr sz="2400" dirty="0">
              <a:highlight>
                <a:schemeClr val="lt1"/>
              </a:highlight>
              <a:ea typeface="Verdana" panose="020B0604030504040204"/>
              <a:cs typeface="Verdana" panose="020B0604030504040204"/>
              <a:sym typeface="Verdana" panose="020B0604030504040204"/>
            </a:endParaRPr>
          </a:p>
        </p:txBody>
      </p:sp>
      <p:sp>
        <p:nvSpPr>
          <p:cNvPr id="6" name="Google Shape;261;p30"/>
          <p:cNvSpPr txBox="1"/>
          <p:nvPr/>
        </p:nvSpPr>
        <p:spPr>
          <a:xfrm>
            <a:off x="4817532" y="2898057"/>
            <a:ext cx="7188200" cy="3644034"/>
          </a:xfrm>
          <a:prstGeom prst="rect">
            <a:avLst/>
          </a:prstGeom>
          <a:noFill/>
          <a:ln>
            <a:noFill/>
          </a:ln>
        </p:spPr>
        <p:txBody>
          <a:bodyPr spcFirstLastPara="1" wrap="square" lIns="121900" tIns="121900" rIns="121900" bIns="121900" anchor="t" anchorCtr="0">
            <a:spAutoFit/>
          </a:bodyPr>
          <a:lstStyle/>
          <a:p>
            <a:pPr>
              <a:lnSpc>
                <a:spcPct val="115000"/>
              </a:lnSpc>
            </a:pPr>
            <a:r>
              <a:rPr lang="fr-FR" sz="2400" b="1" i="1" dirty="0">
                <a:solidFill>
                  <a:schemeClr val="dk1"/>
                </a:solidFill>
                <a:ea typeface="Calibri" panose="020F0502020204030204"/>
                <a:cs typeface="Calibri" panose="020F0502020204030204"/>
                <a:sym typeface="Calibri" panose="020F0502020204030204"/>
              </a:rPr>
              <a:t>Indicateurs qualitatifs</a:t>
            </a:r>
            <a:br>
              <a:rPr lang="en-GB" sz="2400" dirty="0">
                <a:highlight>
                  <a:schemeClr val="lt1"/>
                </a:highlight>
                <a:ea typeface="Verdana" panose="020B0604030504040204"/>
                <a:cs typeface="Verdana" panose="020B0604030504040204"/>
                <a:sym typeface="Verdana" panose="020B0604030504040204"/>
              </a:rPr>
            </a:br>
            <a:r>
              <a:rPr lang="fr-FR" sz="2400" dirty="0">
                <a:highlight>
                  <a:schemeClr val="lt1"/>
                </a:highlight>
                <a:ea typeface="Verdana" panose="020B0604030504040204"/>
                <a:cs typeface="Verdana" panose="020B0604030504040204"/>
                <a:sym typeface="Verdana" panose="020B0604030504040204"/>
              </a:rPr>
              <a:t>Mesurent les opinions, les attitudes, les croyances ou d'autres traits</a:t>
            </a:r>
            <a:r>
              <a:rPr lang="en-GB" sz="2400" dirty="0">
                <a:highlight>
                  <a:schemeClr val="lt1"/>
                </a:highlight>
                <a:ea typeface="Verdana" panose="020B0604030504040204"/>
                <a:cs typeface="Verdana" panose="020B0604030504040204"/>
                <a:sym typeface="Verdana" panose="020B0604030504040204"/>
              </a:rPr>
              <a:t>. </a:t>
            </a:r>
          </a:p>
          <a:p>
            <a:pPr>
              <a:lnSpc>
                <a:spcPct val="115000"/>
              </a:lnSpc>
            </a:pPr>
            <a:r>
              <a:rPr lang="fr-FR" sz="2400" dirty="0">
                <a:highlight>
                  <a:schemeClr val="lt1"/>
                </a:highlight>
                <a:ea typeface="Verdana" panose="020B0604030504040204"/>
                <a:cs typeface="Verdana" panose="020B0604030504040204"/>
                <a:sym typeface="Verdana" panose="020B0604030504040204"/>
              </a:rPr>
              <a:t>Ces aspects peuvent être moins tangibles</a:t>
            </a:r>
            <a:r>
              <a:rPr lang="en-GB" sz="2400" dirty="0">
                <a:highlight>
                  <a:schemeClr val="lt1"/>
                </a:highlight>
                <a:ea typeface="Verdana" panose="020B0604030504040204"/>
                <a:cs typeface="Verdana" panose="020B0604030504040204"/>
                <a:sym typeface="Verdana" panose="020B0604030504040204"/>
              </a:rPr>
              <a:t>. </a:t>
            </a:r>
            <a:endParaRPr sz="2400" dirty="0">
              <a:highlight>
                <a:schemeClr val="lt1"/>
              </a:highlight>
              <a:ea typeface="Verdana" panose="020B0604030504040204"/>
              <a:cs typeface="Verdana" panose="020B0604030504040204"/>
              <a:sym typeface="Verdana" panose="020B0604030504040204"/>
            </a:endParaRPr>
          </a:p>
          <a:p>
            <a:pPr marL="609600" indent="-423545">
              <a:lnSpc>
                <a:spcPct val="115000"/>
              </a:lnSpc>
              <a:buSzPts val="1400"/>
              <a:buFont typeface="Verdana" panose="020B0604030504040204"/>
              <a:buChar char="●"/>
            </a:pPr>
            <a:r>
              <a:rPr lang="fr-FR" sz="2400" dirty="0">
                <a:highlight>
                  <a:schemeClr val="lt1"/>
                </a:highlight>
                <a:ea typeface="Verdana" panose="020B0604030504040204"/>
                <a:cs typeface="Verdana" panose="020B0604030504040204"/>
                <a:sym typeface="Verdana" panose="020B0604030504040204"/>
              </a:rPr>
              <a:t>Satisfaction</a:t>
            </a:r>
          </a:p>
          <a:p>
            <a:pPr marL="609600" indent="-423545">
              <a:lnSpc>
                <a:spcPct val="115000"/>
              </a:lnSpc>
              <a:buSzPts val="1400"/>
              <a:buFont typeface="Verdana" panose="020B0604030504040204"/>
              <a:buChar char="●"/>
            </a:pPr>
            <a:r>
              <a:rPr lang="fr-FR" sz="2400" dirty="0">
                <a:highlight>
                  <a:schemeClr val="lt1"/>
                </a:highlight>
                <a:ea typeface="Verdana" panose="020B0604030504040204"/>
                <a:cs typeface="Verdana" panose="020B0604030504040204"/>
                <a:sym typeface="Verdana" panose="020B0604030504040204"/>
              </a:rPr>
              <a:t>Opinion d'un bénéficiaire ciblé (favorable/défavorable)</a:t>
            </a:r>
          </a:p>
          <a:p>
            <a:pPr marL="609600" indent="-423545">
              <a:lnSpc>
                <a:spcPct val="115000"/>
              </a:lnSpc>
              <a:buSzPts val="1400"/>
              <a:buFont typeface="Verdana" panose="020B0604030504040204"/>
              <a:buChar char="●"/>
            </a:pPr>
            <a:r>
              <a:rPr lang="fr-FR" sz="2400" dirty="0">
                <a:highlight>
                  <a:schemeClr val="lt1"/>
                </a:highlight>
                <a:ea typeface="Verdana" panose="020B0604030504040204"/>
                <a:cs typeface="Verdana" panose="020B0604030504040204"/>
                <a:sym typeface="Verdana" panose="020B0604030504040204"/>
              </a:rPr>
              <a:t>Description d'un scénario, d'un contexte ou d'un ensemble de critères</a:t>
            </a:r>
            <a:endParaRPr sz="2400" dirty="0">
              <a:highlight>
                <a:schemeClr val="lt1"/>
              </a:highlight>
              <a:ea typeface="Verdana" panose="020B0604030504040204"/>
              <a:cs typeface="Verdana" panose="020B0604030504040204"/>
              <a:sym typeface="Verdana" panose="020B060403050404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816" y="365125"/>
            <a:ext cx="11830640" cy="1325563"/>
          </a:xfrm>
        </p:spPr>
        <p:txBody>
          <a:bodyPr anchor="t">
            <a:normAutofit/>
          </a:bodyPr>
          <a:lstStyle/>
          <a:p>
            <a:r>
              <a:rPr lang="fr-FR" sz="3200" dirty="0"/>
              <a:t>Processus en cinq étapes pour développer des indicateurs de changement transformateur de genre</a:t>
            </a:r>
            <a:endParaRPr lang="en-GB" sz="3200" dirty="0"/>
          </a:p>
        </p:txBody>
      </p:sp>
      <p:sp>
        <p:nvSpPr>
          <p:cNvPr id="3" name="Content Placeholder 2"/>
          <p:cNvSpPr>
            <a:spLocks noGrp="1"/>
          </p:cNvSpPr>
          <p:nvPr>
            <p:ph sz="half" idx="2"/>
          </p:nvPr>
        </p:nvSpPr>
        <p:spPr>
          <a:xfrm>
            <a:off x="5960533" y="1825625"/>
            <a:ext cx="5867400" cy="4505448"/>
          </a:xfrm>
        </p:spPr>
        <p:txBody>
          <a:bodyPr>
            <a:normAutofit/>
          </a:bodyPr>
          <a:lstStyle/>
          <a:p>
            <a:r>
              <a:rPr lang="en-GB" sz="2400" dirty="0"/>
              <a:t> </a:t>
            </a:r>
            <a:r>
              <a:rPr lang="fr-FR" sz="2400" dirty="0"/>
              <a:t>Synthétiser une vision du changement basée sur les objectifs d'égalité de genre pour orienter l'action transformative.</a:t>
            </a:r>
          </a:p>
          <a:p>
            <a:r>
              <a:rPr lang="fr-FR" sz="2400" dirty="0"/>
              <a:t>Se concentrer stratégiquement sur les barrières systémiques pour élaborer des stratégies ciblées qui traitent les causes profondes des disparités de genre.</a:t>
            </a:r>
          </a:p>
          <a:p>
            <a:r>
              <a:rPr lang="fr-FR" sz="2400" dirty="0"/>
              <a:t>Identifier les agents de changement et leur influence dans le contexte local pour s'assurer que les efforts en faveur de l'égalité de genre s'ancrent dans la réalité. </a:t>
            </a:r>
            <a:endParaRPr lang="en-GB" sz="2400" dirty="0"/>
          </a:p>
        </p:txBody>
      </p:sp>
      <p:sp>
        <p:nvSpPr>
          <p:cNvPr id="5" name="TextBox 4"/>
          <p:cNvSpPr txBox="1"/>
          <p:nvPr/>
        </p:nvSpPr>
        <p:spPr>
          <a:xfrm>
            <a:off x="191417" y="6308209"/>
            <a:ext cx="3310467" cy="369332"/>
          </a:xfrm>
          <a:prstGeom prst="rect">
            <a:avLst/>
          </a:prstGeom>
          <a:noFill/>
        </p:spPr>
        <p:txBody>
          <a:bodyPr wrap="square">
            <a:spAutoFit/>
          </a:bodyPr>
          <a:lstStyle/>
          <a:p>
            <a:r>
              <a:rPr lang="pt-BR" dirty="0"/>
              <a:t>(FAO, FIDA, PAM &amp; CGIAR GENDER, 2025</a:t>
            </a:r>
            <a:r>
              <a:rPr lang="en-GB" dirty="0"/>
              <a:t>)</a:t>
            </a:r>
            <a:endParaRPr lang="en-US" dirty="0"/>
          </a:p>
        </p:txBody>
      </p:sp>
      <p:pic>
        <p:nvPicPr>
          <p:cNvPr id="4" name="Picture 3"/>
          <p:cNvPicPr>
            <a:picLocks noChangeAspect="1"/>
          </p:cNvPicPr>
          <p:nvPr/>
        </p:nvPicPr>
        <p:blipFill>
          <a:blip r:embed="rId2"/>
          <a:stretch>
            <a:fillRect/>
          </a:stretch>
        </p:blipFill>
        <p:spPr>
          <a:xfrm>
            <a:off x="191417" y="1536578"/>
            <a:ext cx="5230815" cy="45054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38" y="255570"/>
            <a:ext cx="10982326" cy="562577"/>
          </a:xfrm>
        </p:spPr>
        <p:txBody>
          <a:bodyPr anchor="t">
            <a:normAutofit/>
          </a:bodyPr>
          <a:lstStyle/>
          <a:p>
            <a:r>
              <a:rPr lang="fr-FR" sz="3200" dirty="0"/>
              <a:t>Mesurer les progrès vers l'égalité de genre</a:t>
            </a:r>
            <a:endParaRPr lang="en-GB" sz="3200" dirty="0"/>
          </a:p>
        </p:txBody>
      </p:sp>
      <p:sp>
        <p:nvSpPr>
          <p:cNvPr id="12" name="Content Placeholder 2"/>
          <p:cNvSpPr>
            <a:spLocks noGrp="1"/>
          </p:cNvSpPr>
          <p:nvPr>
            <p:ph sz="half" idx="1"/>
          </p:nvPr>
        </p:nvSpPr>
        <p:spPr>
          <a:xfrm>
            <a:off x="180924" y="992452"/>
            <a:ext cx="6465206" cy="5609978"/>
          </a:xfrm>
        </p:spPr>
        <p:txBody>
          <a:bodyPr>
            <a:normAutofit fontScale="55000" lnSpcReduction="20000"/>
          </a:bodyPr>
          <a:lstStyle/>
          <a:p>
            <a:r>
              <a:rPr lang="fr-FR" sz="5100" dirty="0"/>
              <a:t>Le changement transformateur de genre est un processus qui englobe:</a:t>
            </a:r>
          </a:p>
          <a:p>
            <a:pPr marL="457200" lvl="1" indent="0">
              <a:buNone/>
            </a:pPr>
            <a:r>
              <a:rPr lang="fr-FR" sz="5100" dirty="0"/>
              <a:t>a) la capacité d'agir,</a:t>
            </a:r>
            <a:br>
              <a:rPr lang="fr-FR" sz="5100" dirty="0"/>
            </a:br>
            <a:r>
              <a:rPr lang="fr-FR" sz="5100" dirty="0"/>
              <a:t>b) les relations de pouvoir,</a:t>
            </a:r>
            <a:br>
              <a:rPr lang="fr-FR" sz="5100" dirty="0"/>
            </a:br>
            <a:r>
              <a:rPr lang="fr-FR" sz="5100" dirty="0"/>
              <a:t>c) les institutions sociales (formelles et informelles).</a:t>
            </a:r>
          </a:p>
          <a:p>
            <a:pPr marL="457200" lvl="1" indent="0">
              <a:buNone/>
            </a:pPr>
            <a:endParaRPr lang="fr-FR" sz="5100" dirty="0"/>
          </a:p>
          <a:p>
            <a:r>
              <a:rPr lang="fr-FR" sz="5100" dirty="0"/>
              <a:t>Les sphères d'influence où le changement transformateur de genre peut être mesuré incluent:</a:t>
            </a:r>
          </a:p>
          <a:p>
            <a:endParaRPr lang="fr-FR" sz="5100" dirty="0"/>
          </a:p>
          <a:p>
            <a:pPr marL="457200" lvl="1" indent="0">
              <a:buNone/>
            </a:pPr>
            <a:r>
              <a:rPr lang="fr-FR" sz="5100" dirty="0"/>
              <a:t>a) le niveau individuel,</a:t>
            </a:r>
            <a:br>
              <a:rPr lang="fr-FR" sz="5100" dirty="0"/>
            </a:br>
            <a:r>
              <a:rPr lang="fr-FR" sz="5100" dirty="0"/>
              <a:t>b) le niveau des ménages,</a:t>
            </a:r>
            <a:br>
              <a:rPr lang="fr-FR" sz="5100" dirty="0"/>
            </a:br>
            <a:r>
              <a:rPr lang="fr-FR" sz="5100" dirty="0"/>
              <a:t>c) le niveau communautaire,</a:t>
            </a:r>
            <a:br>
              <a:rPr lang="fr-FR" sz="5100" dirty="0"/>
            </a:br>
            <a:r>
              <a:rPr lang="fr-FR" sz="5100" dirty="0"/>
              <a:t>d) le niveau organisationnel,</a:t>
            </a:r>
            <a:br>
              <a:rPr lang="fr-FR" sz="5100" dirty="0"/>
            </a:br>
            <a:r>
              <a:rPr lang="fr-FR" sz="5100" dirty="0"/>
              <a:t>e) le niveau macro.</a:t>
            </a:r>
            <a:endParaRPr lang="en-GB" sz="5100" dirty="0"/>
          </a:p>
          <a:p>
            <a:pPr marL="0" indent="0">
              <a:buNone/>
            </a:pPr>
            <a:endParaRPr lang="en-GB" dirty="0"/>
          </a:p>
          <a:p>
            <a:pPr marL="0" indent="0">
              <a:buNone/>
            </a:pPr>
            <a:endParaRPr lang="en-GB" dirty="0"/>
          </a:p>
        </p:txBody>
      </p:sp>
      <p:sp>
        <p:nvSpPr>
          <p:cNvPr id="3" name="TextBox 2"/>
          <p:cNvSpPr txBox="1"/>
          <p:nvPr/>
        </p:nvSpPr>
        <p:spPr>
          <a:xfrm>
            <a:off x="8881533" y="5807631"/>
            <a:ext cx="3310467" cy="369332"/>
          </a:xfrm>
          <a:prstGeom prst="rect">
            <a:avLst/>
          </a:prstGeom>
          <a:noFill/>
        </p:spPr>
        <p:txBody>
          <a:bodyPr wrap="square">
            <a:spAutoFit/>
          </a:bodyPr>
          <a:lstStyle/>
          <a:p>
            <a:r>
              <a:rPr lang="pt-BR" dirty="0"/>
              <a:t>(FAO, FIDA, PAM &amp; CGIAR GENDER, 2025</a:t>
            </a:r>
            <a:r>
              <a:rPr lang="en-GB" dirty="0"/>
              <a:t>)</a:t>
            </a:r>
            <a:endParaRPr lang="en-US" dirty="0"/>
          </a:p>
        </p:txBody>
      </p:sp>
      <p:pic>
        <p:nvPicPr>
          <p:cNvPr id="7" name="Picture 6"/>
          <p:cNvPicPr>
            <a:picLocks noChangeAspect="1"/>
          </p:cNvPicPr>
          <p:nvPr/>
        </p:nvPicPr>
        <p:blipFill>
          <a:blip r:embed="rId2"/>
          <a:stretch>
            <a:fillRect/>
          </a:stretch>
        </p:blipFill>
        <p:spPr>
          <a:xfrm>
            <a:off x="6646130" y="1608449"/>
            <a:ext cx="5364945" cy="39779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172200" y="1825625"/>
            <a:ext cx="5391150" cy="4351338"/>
          </a:xfrm>
        </p:spPr>
        <p:txBody>
          <a:bodyPr>
            <a:normAutofit/>
          </a:bodyPr>
          <a:lstStyle/>
          <a:p>
            <a:pPr marL="0" indent="0">
              <a:buNone/>
            </a:pPr>
            <a:r>
              <a:rPr lang="en-GB" dirty="0"/>
              <a:t> </a:t>
            </a:r>
          </a:p>
        </p:txBody>
      </p:sp>
      <p:sp>
        <p:nvSpPr>
          <p:cNvPr id="9" name="TextBox 8"/>
          <p:cNvSpPr txBox="1"/>
          <p:nvPr/>
        </p:nvSpPr>
        <p:spPr>
          <a:xfrm>
            <a:off x="0" y="0"/>
            <a:ext cx="2338156" cy="584775"/>
          </a:xfrm>
          <a:prstGeom prst="rect">
            <a:avLst/>
          </a:prstGeom>
          <a:noFill/>
        </p:spPr>
        <p:txBody>
          <a:bodyPr wrap="square">
            <a:spAutoFit/>
          </a:bodyPr>
          <a:lstStyle/>
          <a:p>
            <a:r>
              <a:rPr lang="en-GB" sz="3200" b="1" dirty="0">
                <a:solidFill>
                  <a:srgbClr val="002060"/>
                </a:solidFill>
              </a:rPr>
              <a:t>Cadre</a:t>
            </a:r>
            <a:endParaRPr lang="en-US" sz="3200" b="1" dirty="0">
              <a:solidFill>
                <a:srgbClr val="002060"/>
              </a:solidFill>
            </a:endParaRPr>
          </a:p>
        </p:txBody>
      </p:sp>
      <p:pic>
        <p:nvPicPr>
          <p:cNvPr id="2" name="Picture 1"/>
          <p:cNvPicPr>
            <a:picLocks noChangeAspect="1"/>
          </p:cNvPicPr>
          <p:nvPr/>
        </p:nvPicPr>
        <p:blipFill>
          <a:blip r:embed="rId2"/>
          <a:stretch>
            <a:fillRect/>
          </a:stretch>
        </p:blipFill>
        <p:spPr>
          <a:xfrm>
            <a:off x="1701087" y="64168"/>
            <a:ext cx="9384007" cy="6532018"/>
          </a:xfrm>
          <a:prstGeom prst="rect">
            <a:avLst/>
          </a:prstGeom>
        </p:spPr>
      </p:pic>
      <p:sp>
        <p:nvSpPr>
          <p:cNvPr id="6" name="TextBox 5"/>
          <p:cNvSpPr txBox="1"/>
          <p:nvPr/>
        </p:nvSpPr>
        <p:spPr>
          <a:xfrm>
            <a:off x="-80210" y="6360956"/>
            <a:ext cx="3336757" cy="369332"/>
          </a:xfrm>
          <a:prstGeom prst="rect">
            <a:avLst/>
          </a:prstGeom>
          <a:noFill/>
        </p:spPr>
        <p:txBody>
          <a:bodyPr wrap="square">
            <a:spAutoFit/>
          </a:bodyPr>
          <a:lstStyle/>
          <a:p>
            <a:r>
              <a:rPr lang="pt-BR" dirty="0"/>
              <a:t>(FAO, FIDA, PAM &amp; CGIAR GENDER, 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19" y="-64318"/>
            <a:ext cx="10982326" cy="662397"/>
          </a:xfrm>
        </p:spPr>
        <p:txBody>
          <a:bodyPr>
            <a:normAutofit/>
          </a:bodyPr>
          <a:lstStyle/>
          <a:p>
            <a:r>
              <a:rPr lang="en-GB" sz="4000" dirty="0" err="1"/>
              <a:t>Exemple</a:t>
            </a:r>
            <a:r>
              <a:rPr lang="en-GB" sz="4000" dirty="0"/>
              <a:t> Cas 1</a:t>
            </a:r>
          </a:p>
        </p:txBody>
      </p:sp>
      <p:sp>
        <p:nvSpPr>
          <p:cNvPr id="4" name="Content Placeholder 3"/>
          <p:cNvSpPr>
            <a:spLocks noGrp="1"/>
          </p:cNvSpPr>
          <p:nvPr>
            <p:ph sz="half" idx="2"/>
          </p:nvPr>
        </p:nvSpPr>
        <p:spPr>
          <a:xfrm>
            <a:off x="0" y="598079"/>
            <a:ext cx="11835402" cy="5330945"/>
          </a:xfrm>
        </p:spPr>
        <p:txBody>
          <a:bodyPr>
            <a:normAutofit fontScale="85000" lnSpcReduction="20000"/>
          </a:bodyPr>
          <a:lstStyle/>
          <a:p>
            <a:pPr marL="0" indent="0">
              <a:lnSpc>
                <a:spcPct val="120000"/>
              </a:lnSpc>
              <a:buNone/>
            </a:pPr>
            <a:r>
              <a:rPr lang="fr-FR" sz="3300" dirty="0">
                <a:hlinkClick r:id="rId2"/>
              </a:rPr>
              <a:t>EKATA de CARE International (Autonomisation par la Connaissance et l'Action Transformatrice) au Burundi (depuis 2016) – centré sur (CGIAR GENDER PLATFORM, 2021)</a:t>
            </a:r>
            <a:r>
              <a:rPr lang="en-GB" sz="3300" dirty="0">
                <a:hlinkClick r:id="rId2"/>
              </a:rPr>
              <a:t>:</a:t>
            </a:r>
            <a:r>
              <a:rPr lang="en-GB" sz="3300" dirty="0"/>
              <a:t> </a:t>
            </a:r>
          </a:p>
          <a:p>
            <a:endParaRPr lang="fr-FR" dirty="0"/>
          </a:p>
          <a:p>
            <a:r>
              <a:rPr lang="fr-FR" dirty="0"/>
              <a:t>Développement des compétences des femmes en négociation, leadership, gestion des conflits et travail collectif pour le changement.</a:t>
            </a:r>
          </a:p>
          <a:p>
            <a:r>
              <a:rPr lang="fr-FR" dirty="0"/>
              <a:t>Remise en question des normes en réunissant des hommes et des dirigeants pour discuter des changements de normes qui mènent à l'inégalité et à la violence.</a:t>
            </a:r>
          </a:p>
          <a:p>
            <a:r>
              <a:rPr lang="fr-FR" dirty="0"/>
              <a:t>Contestation des croyances discriminatoires et des normes sociales par la réflexion, le dialogue communautaire et l'action collective.</a:t>
            </a:r>
            <a:r>
              <a:rPr lang="en-GB" dirty="0"/>
              <a:t>.</a:t>
            </a:r>
          </a:p>
          <a:p>
            <a:r>
              <a:rPr lang="en-GB" dirty="0" err="1"/>
              <a:t>Indicateurs</a:t>
            </a:r>
            <a:r>
              <a:rPr lang="en-GB" dirty="0"/>
              <a:t> de transformation </a:t>
            </a:r>
            <a:r>
              <a:rPr lang="en-GB" dirty="0" err="1"/>
              <a:t>mesurés</a:t>
            </a:r>
            <a:r>
              <a:rPr lang="en-GB" dirty="0"/>
              <a:t>:</a:t>
            </a:r>
          </a:p>
          <a:p>
            <a:pPr marL="914400" lvl="2" indent="0">
              <a:buNone/>
            </a:pPr>
            <a:r>
              <a:rPr lang="en-GB" sz="2800" dirty="0">
                <a:sym typeface="Wingdings" panose="05000000000000000000" pitchFamily="2" charset="2"/>
              </a:rPr>
              <a:t></a:t>
            </a:r>
            <a:r>
              <a:rPr lang="fr-FR" sz="2800" dirty="0"/>
              <a:t>Taux d'adoption des technologies améliorées</a:t>
            </a:r>
          </a:p>
          <a:p>
            <a:pPr marL="914400" lvl="2" indent="0">
              <a:buNone/>
            </a:pPr>
            <a:r>
              <a:rPr lang="en-GB" sz="2800" dirty="0">
                <a:sym typeface="Wingdings" panose="05000000000000000000" pitchFamily="2" charset="2"/>
              </a:rPr>
              <a:t> </a:t>
            </a:r>
            <a:r>
              <a:rPr lang="fr-FR" sz="2800" dirty="0"/>
              <a:t>Productivité</a:t>
            </a:r>
          </a:p>
          <a:p>
            <a:pPr marL="914400" lvl="2" indent="0">
              <a:buNone/>
            </a:pPr>
            <a:r>
              <a:rPr lang="en-GB" sz="2800" dirty="0">
                <a:sym typeface="Wingdings" panose="05000000000000000000" pitchFamily="2" charset="2"/>
              </a:rPr>
              <a:t> </a:t>
            </a:r>
            <a:r>
              <a:rPr lang="fr-FR" sz="2800" dirty="0"/>
              <a:t>Diversité alimentaire pour les femmes</a:t>
            </a:r>
          </a:p>
          <a:p>
            <a:pPr marL="914400" lvl="2" indent="0">
              <a:buNone/>
            </a:pPr>
            <a:r>
              <a:rPr lang="en-GB" sz="2800" dirty="0">
                <a:sym typeface="Wingdings" panose="05000000000000000000" pitchFamily="2" charset="2"/>
              </a:rPr>
              <a:t> </a:t>
            </a:r>
            <a:r>
              <a:rPr lang="fr-FR" sz="2800" dirty="0"/>
              <a:t>Revenus/patrimoine</a:t>
            </a:r>
          </a:p>
          <a:p>
            <a:pPr marL="914400" lvl="2" indent="0">
              <a:buNone/>
            </a:pPr>
            <a:r>
              <a:rPr lang="en-GB" sz="2800" dirty="0">
                <a:sym typeface="Wingdings" panose="05000000000000000000" pitchFamily="2" charset="2"/>
              </a:rPr>
              <a:t> </a:t>
            </a:r>
            <a:r>
              <a:rPr lang="fr-FR" sz="2800" dirty="0"/>
              <a:t>Autonomisation des femmes</a:t>
            </a:r>
            <a:endParaRPr lang="en-GB" sz="2800" dirty="0"/>
          </a:p>
        </p:txBody>
      </p:sp>
      <p:sp>
        <p:nvSpPr>
          <p:cNvPr id="5" name="TextBox 4"/>
          <p:cNvSpPr txBox="1"/>
          <p:nvPr/>
        </p:nvSpPr>
        <p:spPr>
          <a:xfrm>
            <a:off x="109318" y="6068201"/>
            <a:ext cx="8850197" cy="523220"/>
          </a:xfrm>
          <a:prstGeom prst="rect">
            <a:avLst/>
          </a:prstGeom>
          <a:noFill/>
        </p:spPr>
        <p:txBody>
          <a:bodyPr wrap="square">
            <a:spAutoFit/>
          </a:bodyPr>
          <a:lstStyle/>
          <a:p>
            <a:r>
              <a:rPr lang="fr-FR" sz="2800" b="1" dirty="0"/>
              <a:t>Question : Avons-nous des expériences à partager dans la salle ?</a:t>
            </a:r>
            <a:endParaRPr lang="en-US" sz="28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42" y="335698"/>
            <a:ext cx="10982326" cy="690677"/>
          </a:xfrm>
        </p:spPr>
        <p:txBody>
          <a:bodyPr>
            <a:noAutofit/>
          </a:bodyPr>
          <a:lstStyle/>
          <a:p>
            <a:r>
              <a:rPr lang="en-GB" sz="4000" b="1" dirty="0"/>
              <a:t>Point </a:t>
            </a:r>
            <a:r>
              <a:rPr lang="en-GB" sz="4000" b="1" dirty="0" err="1"/>
              <a:t>Clé</a:t>
            </a:r>
            <a:r>
              <a:rPr lang="en-GB" sz="4000" b="1" dirty="0"/>
              <a:t>:</a:t>
            </a:r>
            <a:br>
              <a:rPr lang="en-GB" sz="4000" b="1" dirty="0"/>
            </a:br>
            <a:endParaRPr lang="en-GB" sz="4000" b="1" dirty="0"/>
          </a:p>
        </p:txBody>
      </p:sp>
      <p:sp>
        <p:nvSpPr>
          <p:cNvPr id="4" name="Content Placeholder 3"/>
          <p:cNvSpPr>
            <a:spLocks noGrp="1"/>
          </p:cNvSpPr>
          <p:nvPr>
            <p:ph sz="half" idx="2"/>
          </p:nvPr>
        </p:nvSpPr>
        <p:spPr>
          <a:xfrm>
            <a:off x="411342" y="1143000"/>
            <a:ext cx="11152008" cy="5033963"/>
          </a:xfrm>
        </p:spPr>
        <p:txBody>
          <a:bodyPr>
            <a:normAutofit/>
          </a:bodyPr>
          <a:lstStyle/>
          <a:p>
            <a:r>
              <a:rPr lang="fr-FR" sz="2400" dirty="0"/>
              <a:t>Intégrer des indicateurs transformateurs de genre dans tous les programmes agricoles.</a:t>
            </a:r>
          </a:p>
          <a:p>
            <a:r>
              <a:rPr lang="fr-FR" sz="2400" dirty="0"/>
              <a:t>Impliquer activement les communautés locales dans l'élaboration et la mise en œuvre des politiques et programmes agricoles.</a:t>
            </a:r>
          </a:p>
          <a:p>
            <a:r>
              <a:rPr lang="fr-FR" sz="2400" dirty="0"/>
              <a:t>Établir des cadres robustes pour évaluer en continu l'efficacité des stratégies transformatrices de genre.</a:t>
            </a:r>
          </a:p>
          <a:p>
            <a:r>
              <a:rPr lang="fr-FR" sz="2400" dirty="0"/>
              <a:t>Encourager les partenariats entre les gouvernements, les ONG et les leaders communautaires pour amplifier l’impact de ces initiatives</a:t>
            </a:r>
            <a:r>
              <a:rPr lang="en-GB" sz="2400" dirty="0"/>
              <a:t>.</a:t>
            </a:r>
          </a:p>
          <a:p>
            <a:pPr marL="0" indent="0">
              <a:buNone/>
            </a:pPr>
            <a:r>
              <a:rPr lang="fr-FR" sz="3500" b="1" dirty="0"/>
              <a:t>Y a-t-il un besoin ou une demande pour un groupe d’entraide sur les indicateurs et le suivi des GTA</a:t>
            </a:r>
            <a:r>
              <a:rPr lang="en-US" sz="3500" b="1" dirty="0"/>
              <a:t>? </a:t>
            </a:r>
            <a:r>
              <a:rPr lang="fr-FR" sz="3500" b="1" dirty="0"/>
              <a:t>Pour évaluer en continu l’efficacité des stratégies transformatrices de genre.</a:t>
            </a:r>
            <a:endParaRPr lang="en-GB" sz="35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68" y="138883"/>
            <a:ext cx="10982326" cy="841506"/>
          </a:xfrm>
        </p:spPr>
        <p:txBody>
          <a:bodyPr>
            <a:normAutofit/>
          </a:bodyPr>
          <a:lstStyle/>
          <a:p>
            <a:r>
              <a:rPr lang="en-GB" sz="4000" dirty="0" err="1"/>
              <a:t>Exemple</a:t>
            </a:r>
            <a:r>
              <a:rPr lang="en-GB" sz="4000" dirty="0"/>
              <a:t> Cas 2</a:t>
            </a:r>
          </a:p>
        </p:txBody>
      </p:sp>
      <p:sp>
        <p:nvSpPr>
          <p:cNvPr id="3" name="Content Placeholder 2"/>
          <p:cNvSpPr>
            <a:spLocks noGrp="1"/>
          </p:cNvSpPr>
          <p:nvPr>
            <p:ph sz="half" idx="1"/>
          </p:nvPr>
        </p:nvSpPr>
        <p:spPr>
          <a:xfrm>
            <a:off x="420768" y="882944"/>
            <a:ext cx="10982326" cy="5489575"/>
          </a:xfrm>
        </p:spPr>
        <p:txBody>
          <a:bodyPr>
            <a:normAutofit fontScale="92500" lnSpcReduction="10000"/>
          </a:bodyPr>
          <a:lstStyle/>
          <a:p>
            <a:pPr marL="0" indent="0">
              <a:buNone/>
            </a:pPr>
            <a:r>
              <a:rPr lang="fr-FR" dirty="0">
                <a:hlinkClick r:id="rId2"/>
              </a:rPr>
              <a:t>Le programme de formation professionnelle du Gouvernement Népalais pour les Agents Communautaires de Santé Animale (CAHW) destiné aux individus de ces communautés</a:t>
            </a:r>
            <a:r>
              <a:rPr lang="en-GB" dirty="0"/>
              <a:t> a </a:t>
            </a:r>
            <a:r>
              <a:rPr lang="en-GB" dirty="0" err="1"/>
              <a:t>permis</a:t>
            </a:r>
            <a:r>
              <a:rPr lang="en-GB" dirty="0"/>
              <a:t>:</a:t>
            </a:r>
          </a:p>
          <a:p>
            <a:pPr marL="0" indent="0">
              <a:buNone/>
            </a:pPr>
            <a:endParaRPr lang="en-GB" dirty="0"/>
          </a:p>
          <a:p>
            <a:r>
              <a:rPr lang="fr-FR" sz="2600" dirty="0"/>
              <a:t>L'accès à des formations et des opportunités d'emploi pour les femmes rurales dans des activités de nature non manuelle.</a:t>
            </a:r>
          </a:p>
          <a:p>
            <a:r>
              <a:rPr lang="fr-FR" sz="2600" dirty="0"/>
              <a:t>De permettre aux individus ruraux éduqués de travailler dans des emplois moins intensifs en main-d'œuvre au sein de leur village.</a:t>
            </a:r>
          </a:p>
          <a:p>
            <a:r>
              <a:rPr lang="fr-FR" sz="2600" dirty="0"/>
              <a:t>De permettre aux individus ruraux éduqués de soutenir leur communauté dans la gestion du bétail.</a:t>
            </a:r>
          </a:p>
          <a:p>
            <a:r>
              <a:rPr lang="fr-FR" sz="2600" dirty="0"/>
              <a:t>De constituer un tremplin vers d'autres opportunités d'emploi dans le secteur agricole</a:t>
            </a:r>
            <a:r>
              <a:rPr lang="en-GB" sz="2600" dirty="0"/>
              <a:t>.</a:t>
            </a:r>
          </a:p>
          <a:p>
            <a:r>
              <a:rPr lang="en-GB" sz="2600" dirty="0" err="1"/>
              <a:t>Indicateurs</a:t>
            </a:r>
            <a:r>
              <a:rPr lang="en-GB" sz="2600" dirty="0"/>
              <a:t> </a:t>
            </a:r>
            <a:r>
              <a:rPr lang="en-GB" sz="2600" dirty="0" err="1"/>
              <a:t>utilisés</a:t>
            </a:r>
            <a:r>
              <a:rPr lang="en-GB" sz="2600" dirty="0"/>
              <a:t>:</a:t>
            </a:r>
          </a:p>
          <a:p>
            <a:pPr marL="0" indent="0">
              <a:buNone/>
            </a:pPr>
            <a:r>
              <a:rPr lang="en-GB" sz="2600" dirty="0">
                <a:sym typeface="Wingdings" panose="05000000000000000000" pitchFamily="2" charset="2"/>
              </a:rPr>
              <a:t>		 </a:t>
            </a:r>
            <a:r>
              <a:rPr lang="fr-FR" sz="2600" dirty="0">
                <a:sym typeface="Wingdings" panose="05000000000000000000" pitchFamily="2" charset="2"/>
              </a:rPr>
              <a:t>Attitudes envers le genre</a:t>
            </a:r>
          </a:p>
          <a:p>
            <a:pPr marL="0" indent="0">
              <a:buNone/>
            </a:pPr>
            <a:r>
              <a:rPr lang="en-GB" sz="2600" dirty="0">
                <a:sym typeface="Wingdings" panose="05000000000000000000" pitchFamily="2" charset="2"/>
              </a:rPr>
              <a:t>		</a:t>
            </a:r>
            <a:r>
              <a:rPr lang="fr-FR" sz="2600" dirty="0">
                <a:sym typeface="Wingdings" panose="05000000000000000000" pitchFamily="2" charset="2"/>
              </a:rPr>
              <a:t>Orientation comportementale des jeunes femmes au sein des ménages</a:t>
            </a:r>
            <a:endParaRPr lang="en-GB" sz="2600" dirty="0">
              <a:sym typeface="Wingdings" panose="05000000000000000000" pitchFamily="2" charset="2"/>
            </a:endParaRPr>
          </a:p>
          <a:p>
            <a:pPr marL="0" indent="0">
              <a:buNone/>
            </a:pPr>
            <a:r>
              <a:rPr lang="en-GB" sz="2400" dirty="0">
                <a:sym typeface="Wingdings" panose="05000000000000000000" pitchFamily="2" charset="2"/>
              </a:rPr>
              <a:t>		</a:t>
            </a:r>
            <a:endParaRPr lang="en-GB"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9239" y="2618372"/>
            <a:ext cx="5984222" cy="549943"/>
          </a:xfrm>
        </p:spPr>
        <p:txBody>
          <a:bodyPr>
            <a:noAutofit/>
          </a:bodyPr>
          <a:lstStyle/>
          <a:p>
            <a:pPr marL="0" indent="0">
              <a:buNone/>
            </a:pPr>
            <a:r>
              <a:rPr lang="fr-FR" sz="3000" b="0" i="0" dirty="0">
                <a:solidFill>
                  <a:srgbClr val="222222"/>
                </a:solidFill>
                <a:effectLst/>
                <a:latin typeface="+mj-lt"/>
              </a:rPr>
              <a:t>Questions et réponses – 5 minutes</a:t>
            </a:r>
            <a:endParaRPr lang="en-US" sz="3000"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137" y="2782358"/>
            <a:ext cx="11542295" cy="546379"/>
          </a:xfrm>
        </p:spPr>
        <p:txBody>
          <a:bodyPr>
            <a:noAutofit/>
          </a:bodyPr>
          <a:lstStyle/>
          <a:p>
            <a:pPr marL="0" indent="0">
              <a:buNone/>
            </a:pPr>
            <a:r>
              <a:rPr lang="fr-FR" b="0" i="0" dirty="0">
                <a:solidFill>
                  <a:srgbClr val="222222"/>
                </a:solidFill>
                <a:effectLst/>
                <a:latin typeface="+mj-lt"/>
              </a:rPr>
              <a:t>Comment développer une communication inclusive en matière de genre</a:t>
            </a:r>
            <a:endParaRPr lang="en-US" b="0" i="0" dirty="0">
              <a:solidFill>
                <a:srgbClr val="222222"/>
              </a:solidFill>
              <a:effectLst/>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03079"/>
            <a:ext cx="11429999" cy="766572"/>
          </a:xfrm>
        </p:spPr>
        <p:txBody>
          <a:bodyPr>
            <a:noAutofit/>
          </a:bodyPr>
          <a:lstStyle/>
          <a:p>
            <a:r>
              <a:rPr lang="fr-FR" sz="4400" dirty="0"/>
              <a:t>La longue route vers l'égalité des genres…</a:t>
            </a:r>
            <a:endParaRPr lang="en-US" sz="4400" dirty="0"/>
          </a:p>
        </p:txBody>
      </p:sp>
      <p:sp>
        <p:nvSpPr>
          <p:cNvPr id="5" name="Content Placeholder 4"/>
          <p:cNvSpPr>
            <a:spLocks noGrp="1"/>
          </p:cNvSpPr>
          <p:nvPr>
            <p:ph idx="1"/>
          </p:nvPr>
        </p:nvSpPr>
        <p:spPr>
          <a:xfrm>
            <a:off x="304800" y="1214173"/>
            <a:ext cx="6592662" cy="1097227"/>
          </a:xfrm>
        </p:spPr>
        <p:txBody>
          <a:bodyPr/>
          <a:lstStyle/>
          <a:p>
            <a:pPr>
              <a:buFont typeface="Wingdings" panose="05000000000000000000" pitchFamily="2" charset="2"/>
              <a:buChar char="§"/>
            </a:pPr>
            <a:r>
              <a:rPr lang="fr-FR" dirty="0"/>
              <a:t>Sur la trajectoire actuelle, à 300 ans de l'égalité de genre</a:t>
            </a:r>
            <a:endParaRPr lang="en-US" dirty="0"/>
          </a:p>
        </p:txBody>
      </p:sp>
      <p:pic>
        <p:nvPicPr>
          <p:cNvPr id="3" name="Picture 2"/>
          <p:cNvPicPr>
            <a:picLocks noChangeAspect="1"/>
          </p:cNvPicPr>
          <p:nvPr/>
        </p:nvPicPr>
        <p:blipFill rotWithShape="1">
          <a:blip r:embed="rId2"/>
          <a:srcRect l="35268" t="22699" r="36696" b="13852"/>
          <a:stretch>
            <a:fillRect/>
          </a:stretch>
        </p:blipFill>
        <p:spPr>
          <a:xfrm>
            <a:off x="7609114" y="924868"/>
            <a:ext cx="4125686" cy="5252095"/>
          </a:xfrm>
          <a:prstGeom prst="rect">
            <a:avLst/>
          </a:prstGeom>
        </p:spPr>
      </p:pic>
      <p:pic>
        <p:nvPicPr>
          <p:cNvPr id="7" name="Picture 6"/>
          <p:cNvPicPr>
            <a:picLocks noChangeAspect="1"/>
          </p:cNvPicPr>
          <p:nvPr/>
        </p:nvPicPr>
        <p:blipFill rotWithShape="1">
          <a:blip r:embed="rId3"/>
          <a:srcRect l="35000" t="23416" r="36339" b="17619"/>
          <a:stretch>
            <a:fillRect/>
          </a:stretch>
        </p:blipFill>
        <p:spPr>
          <a:xfrm>
            <a:off x="304800" y="2655922"/>
            <a:ext cx="3494314" cy="4043782"/>
          </a:xfrm>
          <a:prstGeom prst="rect">
            <a:avLst/>
          </a:prstGeom>
        </p:spPr>
      </p:pic>
      <p:pic>
        <p:nvPicPr>
          <p:cNvPr id="9" name="Picture 8"/>
          <p:cNvPicPr>
            <a:picLocks noChangeAspect="1"/>
          </p:cNvPicPr>
          <p:nvPr/>
        </p:nvPicPr>
        <p:blipFill rotWithShape="1">
          <a:blip r:embed="rId4"/>
          <a:srcRect l="35268" t="24652" r="37589" b="17619"/>
          <a:stretch>
            <a:fillRect/>
          </a:stretch>
        </p:blipFill>
        <p:spPr>
          <a:xfrm>
            <a:off x="3962401" y="2655922"/>
            <a:ext cx="3380126" cy="40437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1325563"/>
          </a:xfrm>
        </p:spPr>
        <p:txBody>
          <a:bodyPr anchor="t">
            <a:normAutofit/>
          </a:bodyPr>
          <a:lstStyle/>
          <a:p>
            <a:r>
              <a:rPr lang="en-US" dirty="0"/>
              <a:t>Inclusive communication should consider: </a:t>
            </a:r>
            <a:br>
              <a:rPr lang="en-US" dirty="0"/>
            </a:br>
            <a:endParaRPr lang="en-US" dirty="0"/>
          </a:p>
        </p:txBody>
      </p:sp>
      <p:graphicFrame>
        <p:nvGraphicFramePr>
          <p:cNvPr id="5" name="Content Placeholder 2"/>
          <p:cNvGraphicFramePr>
            <a:graphicFrameLocks noGrp="1"/>
          </p:cNvGraphicFramePr>
          <p:nvPr>
            <p:ph sz="half" idx="2"/>
          </p:nvPr>
        </p:nvGraphicFramePr>
        <p:xfrm>
          <a:off x="3150447" y="1282064"/>
          <a:ext cx="636524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64145" y="2607627"/>
            <a:ext cx="3094333" cy="27641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84187" y="77259"/>
            <a:ext cx="10982326" cy="559078"/>
          </a:xfrm>
        </p:spPr>
        <p:txBody>
          <a:bodyPr>
            <a:normAutofit fontScale="90000"/>
          </a:bodyPr>
          <a:lstStyle/>
          <a:p>
            <a:r>
              <a:rPr lang="fr-FR" dirty="0"/>
              <a:t>Publics cibles et approches de communication</a:t>
            </a:r>
            <a:endParaRPr lang="en-US" dirty="0"/>
          </a:p>
        </p:txBody>
      </p:sp>
      <p:graphicFrame>
        <p:nvGraphicFramePr>
          <p:cNvPr id="6" name="Table 5"/>
          <p:cNvGraphicFramePr>
            <a:graphicFrameLocks noGrp="1"/>
          </p:cNvGraphicFramePr>
          <p:nvPr/>
        </p:nvGraphicFramePr>
        <p:xfrm>
          <a:off x="546945" y="713392"/>
          <a:ext cx="11356976" cy="4457906"/>
        </p:xfrm>
        <a:graphic>
          <a:graphicData uri="http://schemas.openxmlformats.org/drawingml/2006/table">
            <a:tbl>
              <a:tblPr firstRow="1" firstCol="1" bandRow="1"/>
              <a:tblGrid>
                <a:gridCol w="4279021">
                  <a:extLst>
                    <a:ext uri="{9D8B030D-6E8A-4147-A177-3AD203B41FA5}">
                      <a16:colId xmlns:a16="http://schemas.microsoft.com/office/drawing/2014/main" val="20000"/>
                    </a:ext>
                  </a:extLst>
                </a:gridCol>
                <a:gridCol w="7077955">
                  <a:extLst>
                    <a:ext uri="{9D8B030D-6E8A-4147-A177-3AD203B41FA5}">
                      <a16:colId xmlns:a16="http://schemas.microsoft.com/office/drawing/2014/main" val="20001"/>
                    </a:ext>
                  </a:extLst>
                </a:gridCol>
              </a:tblGrid>
              <a:tr h="491866">
                <a:tc>
                  <a:txBody>
                    <a:bodyPr/>
                    <a:lstStyle/>
                    <a:p>
                      <a:pPr algn="l" fontAlgn="t">
                        <a:lnSpc>
                          <a:spcPct val="115000"/>
                        </a:lnSpc>
                        <a:spcAft>
                          <a:spcPts val="800"/>
                        </a:spcAft>
                      </a:pPr>
                      <a:r>
                        <a:rPr lang="fr-FR" sz="24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Canal de communication	</a:t>
                      </a:r>
                      <a:endParaRPr lang="en-US" sz="2400" b="0" i="0" u="none" strike="noStrike" dirty="0">
                        <a:effectLst/>
                        <a:latin typeface="Barlow Condensed (Body)"/>
                      </a:endParaRPr>
                    </a:p>
                  </a:txBody>
                  <a:tcPr marL="131554" marR="131554" marT="18271" marB="0">
                    <a:lnL w="12700" cap="flat" cmpd="sng" algn="ctr">
                      <a:solidFill>
                        <a:srgbClr val="196B24"/>
                      </a:solidFill>
                      <a:prstDash val="solid"/>
                      <a:round/>
                      <a:headEnd type="none" w="med" len="med"/>
                      <a:tailEnd type="none" w="med" len="med"/>
                    </a:lnL>
                    <a:lnR>
                      <a:noFill/>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tc>
                  <a:txBody>
                    <a:bodyPr/>
                    <a:lstStyle/>
                    <a:p>
                      <a:pPr algn="l" fontAlgn="t">
                        <a:lnSpc>
                          <a:spcPct val="115000"/>
                        </a:lnSpc>
                        <a:spcAft>
                          <a:spcPts val="800"/>
                        </a:spcAft>
                      </a:pPr>
                      <a:r>
                        <a:rPr lang="fr-FR" sz="24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Approche sensible au genre</a:t>
                      </a:r>
                      <a:endParaRPr lang="en-US" sz="2400" b="0" i="0" u="none" strike="noStrike" dirty="0">
                        <a:effectLst/>
                        <a:latin typeface="Barlow Condensed (Body)"/>
                      </a:endParaRPr>
                    </a:p>
                  </a:txBody>
                  <a:tcPr marL="131554" marR="131554" marT="18271" marB="0">
                    <a:lnL>
                      <a:noFill/>
                    </a:lnL>
                    <a:lnR w="12700" cap="flat" cmpd="sng" algn="ctr">
                      <a:solidFill>
                        <a:srgbClr val="196B24"/>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extLst>
                  <a:ext uri="{0D108BD9-81ED-4DB2-BD59-A6C34878D82A}">
                    <a16:rowId xmlns:a16="http://schemas.microsoft.com/office/drawing/2014/main" val="10000"/>
                  </a:ext>
                </a:extLst>
              </a:tr>
              <a:tr h="895299">
                <a:tc>
                  <a:txBody>
                    <a:bodyPr/>
                    <a:lstStyle/>
                    <a:p>
                      <a:pPr algn="l" fontAlgn="t">
                        <a:lnSpc>
                          <a:spcPct val="115000"/>
                        </a:lnSpc>
                        <a:spcAft>
                          <a:spcPts val="800"/>
                        </a:spcAft>
                      </a:pPr>
                      <a:r>
                        <a:rPr lang="fr-FR"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Radio communautaire	</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fr-FR"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Diffuser des programmes axés sur le genre dans les langues locales, en veillant à ce que les voix des femmes soient mises en avant.</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0001"/>
                  </a:ext>
                </a:extLst>
              </a:tr>
              <a:tr h="895299">
                <a:tc>
                  <a:txBody>
                    <a:bodyPr/>
                    <a:lstStyle/>
                    <a:p>
                      <a:pPr algn="l" fontAlgn="t">
                        <a:lnSpc>
                          <a:spcPct val="115000"/>
                        </a:lnSpc>
                        <a:spcAft>
                          <a:spcPts val="800"/>
                        </a:spcAft>
                      </a:pPr>
                      <a:r>
                        <a:rPr lang="fr-FR" sz="2400" b="1" i="0" u="none" strike="noStrike" kern="100" dirty="0">
                          <a:effectLst/>
                          <a:latin typeface="Barlow Condensed (Body)"/>
                          <a:ea typeface="Aptos" panose="020B0004020202020204" pitchFamily="34" charset="0"/>
                          <a:cs typeface="Times New Roman" panose="02020603050405020304" pitchFamily="18" charset="0"/>
                        </a:rPr>
                        <a:t>SMS et plateformes mobiles	</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fr-FR" sz="2400" b="0" i="0" u="none" strike="noStrike" kern="100" dirty="0">
                          <a:effectLst/>
                          <a:latin typeface="Barlow Condensed (Body)"/>
                          <a:ea typeface="Aptos" panose="020B0004020202020204" pitchFamily="34" charset="0"/>
                          <a:cs typeface="Times New Roman" panose="02020603050405020304" pitchFamily="18" charset="0"/>
                        </a:rPr>
                        <a:t>Envoyer des conseils financiers, des mises à jour sur les marchés et des messages basés sur les droits aux réseaux de femmes.</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10002"/>
                  </a:ext>
                </a:extLst>
              </a:tr>
              <a:tr h="895299">
                <a:tc>
                  <a:txBody>
                    <a:bodyPr/>
                    <a:lstStyle/>
                    <a:p>
                      <a:pPr algn="l" fontAlgn="t">
                        <a:lnSpc>
                          <a:spcPct val="115000"/>
                        </a:lnSpc>
                        <a:spcAft>
                          <a:spcPts val="800"/>
                        </a:spcAft>
                      </a:pPr>
                      <a:r>
                        <a:rPr lang="fr-FR"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Supports imprimés	</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fr-FR"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Utiliser des récits visuels et des infographies pour les publics ayant de faibles niveaux d'alphabétisation.</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0003"/>
                  </a:ext>
                </a:extLst>
              </a:tr>
              <a:tr h="895299">
                <a:tc>
                  <a:txBody>
                    <a:bodyPr/>
                    <a:lstStyle/>
                    <a:p>
                      <a:pPr algn="l" fontAlgn="t">
                        <a:lnSpc>
                          <a:spcPct val="115000"/>
                        </a:lnSpc>
                        <a:spcAft>
                          <a:spcPts val="800"/>
                        </a:spcAft>
                      </a:pPr>
                      <a:r>
                        <a:rPr lang="fr-FR" sz="2400" b="1" i="0" u="none" strike="noStrike" kern="100" dirty="0">
                          <a:effectLst/>
                          <a:latin typeface="Barlow Condensed (Body)"/>
                          <a:ea typeface="Aptos" panose="020B0004020202020204" pitchFamily="34" charset="0"/>
                          <a:cs typeface="Times New Roman" panose="02020603050405020304" pitchFamily="18" charset="0"/>
                        </a:rPr>
                        <a:t>Médias sociaux et outils numériques	</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fr-FR" sz="2400" b="0" i="0" u="none" strike="noStrike" kern="100" dirty="0">
                          <a:effectLst/>
                          <a:latin typeface="Barlow Condensed (Body)"/>
                          <a:ea typeface="Aptos" panose="020B0004020202020204" pitchFamily="34" charset="0"/>
                          <a:cs typeface="Times New Roman" panose="02020603050405020304" pitchFamily="18" charset="0"/>
                        </a:rPr>
                        <a:t>Exploiter WhatsApp, Facebook et YouTube pour engager les jeunes et les femmes habituées aux technologies.</a:t>
                      </a:r>
                      <a:endParaRPr lang="en-US"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4" y="63501"/>
            <a:ext cx="10982326" cy="605422"/>
          </a:xfrm>
        </p:spPr>
        <p:txBody>
          <a:bodyPr anchor="t">
            <a:normAutofit/>
          </a:bodyPr>
          <a:lstStyle/>
          <a:p>
            <a:r>
              <a:rPr lang="fr-FR" dirty="0"/>
              <a:t>Publics cibles et approches de communication</a:t>
            </a:r>
            <a:endParaRPr lang="en-US" dirty="0"/>
          </a:p>
        </p:txBody>
      </p:sp>
      <p:graphicFrame>
        <p:nvGraphicFramePr>
          <p:cNvPr id="6" name="Table 5"/>
          <p:cNvGraphicFramePr>
            <a:graphicFrameLocks noGrp="1"/>
          </p:cNvGraphicFramePr>
          <p:nvPr>
            <p:custDataLst>
              <p:tags r:id="rId1"/>
            </p:custDataLst>
          </p:nvPr>
        </p:nvGraphicFramePr>
        <p:xfrm>
          <a:off x="635" y="514350"/>
          <a:ext cx="12138025" cy="5157044"/>
        </p:xfrm>
        <a:graphic>
          <a:graphicData uri="http://schemas.openxmlformats.org/drawingml/2006/table">
            <a:tbl>
              <a:tblPr firstRow="1" firstCol="1" bandRow="1"/>
              <a:tblGrid>
                <a:gridCol w="4558665">
                  <a:extLst>
                    <a:ext uri="{9D8B030D-6E8A-4147-A177-3AD203B41FA5}">
                      <a16:colId xmlns:a16="http://schemas.microsoft.com/office/drawing/2014/main" val="20000"/>
                    </a:ext>
                  </a:extLst>
                </a:gridCol>
                <a:gridCol w="7579360">
                  <a:extLst>
                    <a:ext uri="{9D8B030D-6E8A-4147-A177-3AD203B41FA5}">
                      <a16:colId xmlns:a16="http://schemas.microsoft.com/office/drawing/2014/main" val="20001"/>
                    </a:ext>
                  </a:extLst>
                </a:gridCol>
              </a:tblGrid>
              <a:tr h="560574">
                <a:tc>
                  <a:txBody>
                    <a:bodyPr/>
                    <a:lstStyle/>
                    <a:p>
                      <a:pPr algn="l" fontAlgn="t">
                        <a:lnSpc>
                          <a:spcPct val="115000"/>
                        </a:lnSpc>
                        <a:spcAft>
                          <a:spcPts val="800"/>
                        </a:spcAft>
                      </a:pPr>
                      <a:r>
                        <a:rPr lang="fr-FR" sz="24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Canal de communication	</a:t>
                      </a:r>
                    </a:p>
                  </a:txBody>
                  <a:tcPr marL="115216" marR="115216" marT="16002" marB="0">
                    <a:lnL w="12700" cap="flat" cmpd="sng" algn="ctr">
                      <a:solidFill>
                        <a:srgbClr val="196B24"/>
                      </a:solidFill>
                      <a:prstDash val="solid"/>
                      <a:round/>
                      <a:headEnd type="none" w="med" len="med"/>
                      <a:tailEnd type="none" w="med" len="med"/>
                    </a:lnL>
                    <a:lnR>
                      <a:noFill/>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tc>
                  <a:txBody>
                    <a:bodyPr/>
                    <a:lstStyle/>
                    <a:p>
                      <a:pPr algn="l" fontAlgn="t">
                        <a:lnSpc>
                          <a:spcPct val="115000"/>
                        </a:lnSpc>
                        <a:spcAft>
                          <a:spcPts val="800"/>
                        </a:spcAft>
                      </a:pPr>
                      <a:r>
                        <a:rPr lang="fr-FR" sz="24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Approche sensible au genre</a:t>
                      </a:r>
                      <a:endParaRPr lang="en-US" sz="2400" b="0" i="0" u="none" strike="noStrike" dirty="0">
                        <a:effectLst/>
                        <a:latin typeface="Barlow Condensed (Body)"/>
                      </a:endParaRPr>
                    </a:p>
                  </a:txBody>
                  <a:tcPr marL="115216" marR="115216" marT="16002" marB="0">
                    <a:lnL>
                      <a:noFill/>
                    </a:lnL>
                    <a:lnR w="12700" cap="flat" cmpd="sng" algn="ctr">
                      <a:solidFill>
                        <a:srgbClr val="196B24"/>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extLst>
                  <a:ext uri="{0D108BD9-81ED-4DB2-BD59-A6C34878D82A}">
                    <a16:rowId xmlns:a16="http://schemas.microsoft.com/office/drawing/2014/main" val="10000"/>
                  </a:ext>
                </a:extLst>
              </a:tr>
              <a:tr h="1020361">
                <a:tc>
                  <a:txBody>
                    <a:bodyPr/>
                    <a:lstStyle/>
                    <a:p>
                      <a:pPr algn="l" fontAlgn="t">
                        <a:lnSpc>
                          <a:spcPct val="115000"/>
                        </a:lnSpc>
                        <a:spcAft>
                          <a:spcPts val="800"/>
                        </a:spcAft>
                      </a:pPr>
                      <a:r>
                        <a:rPr lang="fr-FR"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Réunions et dialogues de village</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fr-FR"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Assurer des espaces sécurisés pour la participation des femmes et des groupes de discussion réservés aux femmes.</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0001"/>
                  </a:ext>
                </a:extLst>
              </a:tr>
              <a:tr h="1020361">
                <a:tc>
                  <a:txBody>
                    <a:bodyPr/>
                    <a:lstStyle/>
                    <a:p>
                      <a:pPr algn="l" fontAlgn="t">
                        <a:lnSpc>
                          <a:spcPct val="115000"/>
                        </a:lnSpc>
                        <a:spcAft>
                          <a:spcPts val="800"/>
                        </a:spcAft>
                      </a:pPr>
                      <a:r>
                        <a:rPr lang="fr-FR" sz="2400" b="1" i="0" u="none" strike="noStrike" kern="100" dirty="0">
                          <a:effectLst/>
                          <a:latin typeface="Barlow Condensed (Body)"/>
                          <a:ea typeface="Aptos" panose="020B0004020202020204" pitchFamily="34" charset="0"/>
                          <a:cs typeface="Times New Roman" panose="02020603050405020304" pitchFamily="18" charset="0"/>
                        </a:rPr>
                        <a:t>Manuscrits et articles scientifiques</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fr-FR" sz="2400" b="0" i="0" u="none" strike="noStrike" kern="100" dirty="0">
                          <a:effectLst/>
                          <a:latin typeface="Barlow Condensed (Body)"/>
                          <a:ea typeface="Aptos" panose="020B0004020202020204" pitchFamily="34" charset="0"/>
                          <a:cs typeface="Times New Roman" panose="02020603050405020304" pitchFamily="18" charset="0"/>
                        </a:rPr>
                        <a:t>Publier des recherches pour informer le milieu académique, les partenaires de développement et les donateurs sur les interventions et innovations sensibles au genre.</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10002"/>
                  </a:ext>
                </a:extLst>
              </a:tr>
              <a:tr h="1020361">
                <a:tc>
                  <a:txBody>
                    <a:bodyPr/>
                    <a:lstStyle/>
                    <a:p>
                      <a:pPr algn="l" fontAlgn="t">
                        <a:lnSpc>
                          <a:spcPct val="115000"/>
                        </a:lnSpc>
                        <a:spcAft>
                          <a:spcPts val="800"/>
                        </a:spcAft>
                      </a:pPr>
                      <a:r>
                        <a:rPr lang="fr-FR"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Blogs et études de cas multimédias</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fr-FR"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Mettre en avant des histoires de réussite et diffuser les leçons apprises sur les pratiques agricoles inclusives et durables pour les genres.</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0003"/>
                  </a:ext>
                </a:extLst>
              </a:tr>
              <a:tr h="1020361">
                <a:tc>
                  <a:txBody>
                    <a:bodyPr/>
                    <a:lstStyle/>
                    <a:p>
                      <a:pPr algn="l" fontAlgn="t">
                        <a:lnSpc>
                          <a:spcPct val="115000"/>
                        </a:lnSpc>
                        <a:spcAft>
                          <a:spcPts val="800"/>
                        </a:spcAft>
                      </a:pPr>
                      <a:r>
                        <a:rPr lang="fr-FR" sz="2400" b="1" i="0" u="none" strike="noStrike" kern="100" dirty="0">
                          <a:effectLst/>
                          <a:latin typeface="Barlow Condensed (Body)"/>
                          <a:ea typeface="Aptos" panose="020B0004020202020204" pitchFamily="34" charset="0"/>
                          <a:cs typeface="Times New Roman" panose="02020603050405020304" pitchFamily="18" charset="0"/>
                        </a:rPr>
                        <a:t>Rapports, notes de politique et dialogues	</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fr-FR" sz="2400" b="0" i="0" u="none" strike="noStrike" kern="100" dirty="0">
                          <a:effectLst/>
                          <a:latin typeface="Barlow Condensed (Body)"/>
                          <a:ea typeface="Aptos" panose="020B0004020202020204" pitchFamily="34" charset="0"/>
                          <a:cs typeface="Times New Roman" panose="02020603050405020304" pitchFamily="18" charset="0"/>
                        </a:rPr>
                        <a:t>Partager des rapports basés sur la recherche et des notes de politique avec les dirigeants locaux, les décideurs et les donateurs.</a:t>
                      </a:r>
                      <a:endParaRPr lang="en-US"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6" y="152400"/>
            <a:ext cx="6824133" cy="577516"/>
          </a:xfrm>
        </p:spPr>
        <p:txBody>
          <a:bodyPr>
            <a:normAutofit/>
          </a:bodyPr>
          <a:lstStyle/>
          <a:p>
            <a:r>
              <a:rPr lang="fr-FR" sz="3200" dirty="0"/>
              <a:t>Rédaction de rapports</a:t>
            </a:r>
            <a:endParaRPr lang="en-US" sz="3200" dirty="0"/>
          </a:p>
        </p:txBody>
      </p:sp>
      <p:sp>
        <p:nvSpPr>
          <p:cNvPr id="5" name="TextBox 4"/>
          <p:cNvSpPr txBox="1"/>
          <p:nvPr/>
        </p:nvSpPr>
        <p:spPr>
          <a:xfrm>
            <a:off x="389466" y="856357"/>
            <a:ext cx="11561901"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Objectif clair : Pour qui écrivez-vous ce rapport et pourquoi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Un public spécifique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Comprenez-vous les instructions qui vous sont données pour cette mission ? Si ce n’est pas le cas, demandez des éclaircissements.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La clarté et la concision sont essentielles.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La planification et la préparation de votre rapport sont essentielles.</a:t>
            </a:r>
          </a:p>
          <a:p>
            <a:pPr marR="0" lvl="0" algn="l" defTabSz="914400" rtl="0" eaLnBrk="1" fontAlgn="auto" latinLnBrk="0" hangingPunct="1">
              <a:lnSpc>
                <a:spcPct val="100000"/>
              </a:lnSpc>
              <a:spcBef>
                <a:spcPts val="0"/>
              </a:spcBef>
              <a:spcAft>
                <a:spcPts val="0"/>
              </a:spcAft>
              <a:buClrTx/>
              <a:buSzTx/>
              <a:defRPr/>
            </a:pPr>
            <a:endParaRPr lang="en-US" sz="2400" dirty="0">
              <a:solidFill>
                <a:prstClr val="black"/>
              </a:solidFill>
              <a:latin typeface="Barlow Condensed" panose="00000506000000000000"/>
            </a:endParaRPr>
          </a:p>
          <a:p>
            <a:pPr marR="0" lvl="0" algn="l" defTabSz="914400" rtl="0" eaLnBrk="1" fontAlgn="auto" latinLnBrk="0" hangingPunct="1">
              <a:lnSpc>
                <a:spcPct val="100000"/>
              </a:lnSpc>
              <a:spcBef>
                <a:spcPts val="0"/>
              </a:spcBef>
              <a:spcAft>
                <a:spcPts val="0"/>
              </a:spcAft>
              <a:buClrTx/>
              <a:buSzTx/>
              <a:defRPr/>
            </a:pPr>
            <a:r>
              <a:rPr lang="fr-FR" sz="2400" b="1" dirty="0"/>
              <a:t>Décidez d’une structure claire avant de commencer à écrire.</a:t>
            </a:r>
            <a:r>
              <a:rPr lang="fr-FR" sz="2400" dirty="0"/>
              <a:t> Cela rendra le processus beaucoup plus facile.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endParaRPr lang="fr-FR" sz="24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Titre du rapport : Un titre concis indiquant exactement ce que vous recherchez. Votre titre doit être bref, spécifique au sujet et informatif, indiquant clairement l’objectif et la portée de votre étude. Incluez des mots-clés dans votre titre pour permettre aux moteurs de recherche d’accéder facilement à votre travail.</a:t>
            </a:r>
            <a:endParaRPr lang="en-US" sz="2400" dirty="0">
              <a:solidFill>
                <a:prstClr val="black"/>
              </a:solidFill>
              <a:latin typeface="Barlow Condensed" panose="0000050600000000000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93831" cy="487025"/>
          </a:xfrm>
        </p:spPr>
        <p:txBody>
          <a:bodyPr>
            <a:normAutofit fontScale="90000"/>
          </a:bodyPr>
          <a:lstStyle/>
          <a:p>
            <a:r>
              <a:rPr lang="fr-FR" dirty="0"/>
              <a:t>Rédaction de rapports</a:t>
            </a:r>
            <a:br>
              <a:rPr lang="fr-FR" dirty="0"/>
            </a:br>
            <a:endParaRPr lang="en-US" dirty="0"/>
          </a:p>
        </p:txBody>
      </p:sp>
      <p:sp>
        <p:nvSpPr>
          <p:cNvPr id="5" name="TextBox 4"/>
          <p:cNvSpPr txBox="1"/>
          <p:nvPr/>
        </p:nvSpPr>
        <p:spPr>
          <a:xfrm>
            <a:off x="203199" y="487025"/>
            <a:ext cx="11988800" cy="63709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Table des matières : liste des sections principales et des titres avec numéros de page.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Résumé exécutif : résumé des principales conclusions (optionnel).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Introduction : ce que vous avez recherché et pourquoi.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Méthodologie : ce que vous avez fait et comment vous l'avez fait. Cela est généralement rédigé à la voix passive (par exemple: Les participants ont été invités à remplir le questionnaire joint en Annexe 1 ) plutôt qu'à la voix active (par exemple : J'ai demandé aux participants de remplir le questionnaire joint en Annexe 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L'objectif de cette section est de détailler comment vous avez conduit votre recherche afin que d'autres puissent comprendre et reproduire votre approche. Elle doit être aussi concise que possible.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Résultats : ce que vous avez trouvé. Vous présentez les résultats de votre recherche mais ne les interprétez pas.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Discussion : pertinence de vos résultats, comment ils s'intègrent aux autres recherches dans le domaine.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Conclusion : résumé des résultats et conclusions.</a:t>
            </a:r>
            <a:endParaRPr lang="en-US" sz="2400" dirty="0">
              <a:solidFill>
                <a:prstClr val="black"/>
              </a:solidFill>
              <a:latin typeface="Barlow Condensed" panose="0000050600000000000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41402"/>
            <a:ext cx="10982325" cy="492261"/>
          </a:xfrm>
        </p:spPr>
        <p:txBody>
          <a:bodyPr>
            <a:normAutofit fontScale="90000"/>
          </a:bodyPr>
          <a:lstStyle/>
          <a:p>
            <a:r>
              <a:rPr lang="fr-FR" dirty="0"/>
              <a:t>Rédaction de rapports</a:t>
            </a:r>
            <a:br>
              <a:rPr lang="fr-FR" dirty="0"/>
            </a:br>
            <a:br>
              <a:rPr lang="fr-FR" dirty="0"/>
            </a:br>
            <a:endParaRPr lang="en-US" dirty="0"/>
          </a:p>
        </p:txBody>
      </p:sp>
      <p:sp>
        <p:nvSpPr>
          <p:cNvPr id="5" name="TextBox 4"/>
          <p:cNvSpPr txBox="1"/>
          <p:nvPr/>
        </p:nvSpPr>
        <p:spPr>
          <a:xfrm>
            <a:off x="186267" y="769408"/>
            <a:ext cx="11667066"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Recommandations : Ce qui doit être fait à la suite de vos conclusions.</a:t>
            </a:r>
            <a:endParaRPr lang="en-US"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Références : Références utilisées dans votre rapport ou mentionnées</a:t>
            </a:r>
            <a:endParaRPr lang="en-US" sz="2400" dirty="0">
              <a:solidFill>
                <a:prstClr val="black"/>
              </a:solidFill>
              <a:latin typeface="Barlow Condensed" panose="00000506000000000000"/>
            </a:endParaRPr>
          </a:p>
          <a:p>
            <a:pPr marR="0" lvl="0" algn="l" defTabSz="914400" rtl="0" eaLnBrk="1" fontAlgn="auto" latinLnBrk="0" hangingPunct="1">
              <a:lnSpc>
                <a:spcPct val="100000"/>
              </a:lnSpc>
              <a:spcBef>
                <a:spcPts val="0"/>
              </a:spcBef>
              <a:spcAft>
                <a:spcPts val="0"/>
              </a:spcAft>
              <a:buClrTx/>
              <a:buSzTx/>
              <a:defRPr/>
            </a:pPr>
            <a:endParaRPr lang="en-US" sz="2400" dirty="0">
              <a:solidFill>
                <a:prstClr val="black"/>
              </a:solidFill>
              <a:latin typeface="Barlow Condensed" panose="00000506000000000000"/>
            </a:endParaRPr>
          </a:p>
          <a:p>
            <a:pPr marR="0" lvl="0" algn="l" defTabSz="914400" rtl="0" eaLnBrk="1" fontAlgn="auto" latinLnBrk="0" hangingPunct="1">
              <a:lnSpc>
                <a:spcPct val="100000"/>
              </a:lnSpc>
              <a:spcBef>
                <a:spcPts val="0"/>
              </a:spcBef>
              <a:spcAft>
                <a:spcPts val="0"/>
              </a:spcAft>
              <a:buClrTx/>
              <a:buSzTx/>
              <a:defRPr/>
            </a:pPr>
            <a:r>
              <a:rPr lang="en-US" sz="2400" dirty="0">
                <a:solidFill>
                  <a:prstClr val="black"/>
                </a:solidFill>
                <a:latin typeface="Barlow Condensed" panose="00000506000000000000"/>
              </a:rPr>
              <a:t>	</a:t>
            </a:r>
            <a:r>
              <a:rPr lang="en-US" sz="2400" b="1" dirty="0">
                <a:solidFill>
                  <a:prstClr val="black"/>
                </a:solidFill>
                <a:latin typeface="Barlow Condensed" panose="00000506000000000000"/>
              </a:rPr>
              <a:t>NB</a:t>
            </a:r>
            <a:r>
              <a:rPr lang="en-US" sz="2400" dirty="0">
                <a:solidFill>
                  <a:prstClr val="black"/>
                </a:solidFill>
                <a:latin typeface="Barlow Condensed" panose="00000506000000000000"/>
              </a:rPr>
              <a:t>: </a:t>
            </a:r>
            <a:r>
              <a:rPr lang="en-US" sz="2400" dirty="0" err="1">
                <a:solidFill>
                  <a:prstClr val="black"/>
                </a:solidFill>
                <a:latin typeface="Barlow Condensed" panose="00000506000000000000"/>
              </a:rPr>
              <a:t>Utilisez</a:t>
            </a:r>
            <a:r>
              <a:rPr lang="en-US" sz="2400" dirty="0">
                <a:solidFill>
                  <a:prstClr val="black"/>
                </a:solidFill>
                <a:latin typeface="Barlow Condensed" panose="00000506000000000000"/>
              </a:rPr>
              <a:t> </a:t>
            </a:r>
            <a:r>
              <a:rPr lang="en-US" sz="2400" dirty="0">
                <a:solidFill>
                  <a:prstClr val="black"/>
                </a:solidFill>
                <a:latin typeface="Barlow Condensed" panose="00000506000000000000"/>
                <a:hlinkClick r:id="rId2"/>
              </a:rPr>
              <a:t>sci-hub</a:t>
            </a:r>
            <a:r>
              <a:rPr lang="en-US" sz="2400" dirty="0">
                <a:solidFill>
                  <a:prstClr val="black"/>
                </a:solidFill>
                <a:latin typeface="Barlow Condensed" panose="00000506000000000000"/>
              </a:rPr>
              <a:t> </a:t>
            </a:r>
            <a:r>
              <a:rPr lang="fr-FR" sz="2400" dirty="0">
                <a:solidFill>
                  <a:prstClr val="black"/>
                </a:solidFill>
                <a:latin typeface="Barlow Condensed" panose="00000506000000000000"/>
              </a:rPr>
              <a:t>pour accéder aux articles de journaux restreints.</a:t>
            </a:r>
            <a:endParaRPr lang="en-US" sz="2400" dirty="0">
              <a:solidFill>
                <a:prstClr val="black"/>
              </a:solidFill>
              <a:latin typeface="Barlow Condensed" panose="00000506000000000000"/>
            </a:endParaRPr>
          </a:p>
          <a:p>
            <a:pPr marR="0" lvl="0" algn="l" defTabSz="914400" rtl="0" eaLnBrk="1" fontAlgn="auto" latinLnBrk="0" hangingPunct="1">
              <a:lnSpc>
                <a:spcPct val="100000"/>
              </a:lnSpc>
              <a:spcBef>
                <a:spcPts val="0"/>
              </a:spcBef>
              <a:spcAft>
                <a:spcPts val="0"/>
              </a:spcAft>
              <a:buClrTx/>
              <a:buSzTx/>
              <a:defRPr/>
            </a:pPr>
            <a:endParaRPr lang="en-US" sz="2400" dirty="0">
              <a:solidFill>
                <a:prstClr val="black"/>
              </a:solidFill>
              <a:latin typeface="Barlow Condensed" panose="0000050600000000000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solidFill>
                  <a:prstClr val="black"/>
                </a:solidFill>
                <a:latin typeface="Barlow Condensed" panose="00000506000000000000"/>
              </a:rPr>
              <a:t>Annexes : Tout matériel supplémentaire qui enrichira votre rapport - Annexes et appendices.</a:t>
            </a: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endParaRPr kumimoji="0" lang="en-US" sz="2400" b="0" i="0" u="none" strike="noStrike" kern="1200" cap="none" spc="0" normalizeH="0" baseline="0" noProof="0" dirty="0">
              <a:ln>
                <a:noFill/>
              </a:ln>
              <a:solidFill>
                <a:prstClr val="black"/>
              </a:solidFill>
              <a:effectLst/>
              <a:uLnTx/>
              <a:uFillTx/>
              <a:latin typeface="Barlow Condensed" panose="00000506000000000000"/>
              <a:ea typeface="+mn-ea"/>
              <a:cs typeface="+mn-cs"/>
            </a:endParaRPr>
          </a:p>
          <a:p>
            <a:pPr marL="800100" lvl="1" indent="-342900">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Tous les sources utilisées dans votre analyse doivent être mentionnées et référencées tout au long de votre rapport.</a:t>
            </a:r>
          </a:p>
          <a:p>
            <a:pPr marL="800100" lvl="1" indent="-342900">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Il est essentiel de prévoir un temps suffisant pour la relecture et la révision. Un regard neuf détectera plus d'erreurs et d'omissions qu'un regard fatigué.</a:t>
            </a:r>
          </a:p>
          <a:p>
            <a:pPr marL="800100" lvl="1" indent="-342900">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Relisez votre rapport pour corriger les fautes d'orthographe, de grammaire et de ponctuation, qui peuvent donner une mauvaise impression et rendre le rapport difficile à lire.</a:t>
            </a:r>
            <a:r>
              <a:rPr kumimoji="0" lang="en-US" sz="2400" b="0" i="0" u="none" strike="noStrike" kern="1200" cap="none" spc="0" normalizeH="0" baseline="0" noProof="0" dirty="0">
                <a:ln>
                  <a:noFill/>
                </a:ln>
                <a:solidFill>
                  <a:prstClr val="black"/>
                </a:solidFill>
                <a:effectLst/>
                <a:uLnTx/>
                <a:uFillTx/>
                <a:latin typeface="Barlow Condensed" panose="0000050600000000000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endParaRPr kumimoji="0" lang="en-US" sz="2400" b="0" i="0" u="none" strike="noStrike" kern="1200" cap="none" spc="0" normalizeH="0" baseline="0" noProof="0" dirty="0">
              <a:ln>
                <a:noFill/>
              </a:ln>
              <a:solidFill>
                <a:prstClr val="black"/>
              </a:solidFill>
              <a:effectLst/>
              <a:uLnTx/>
              <a:uFillTx/>
              <a:latin typeface="Barlow Condensed" panose="0000050600000000000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4" y="160866"/>
            <a:ext cx="6990792" cy="636644"/>
          </a:xfrm>
        </p:spPr>
        <p:txBody>
          <a:bodyPr>
            <a:normAutofit/>
          </a:bodyPr>
          <a:lstStyle/>
          <a:p>
            <a:r>
              <a:rPr lang="fr-FR" dirty="0"/>
              <a:t>Développer des guides</a:t>
            </a:r>
            <a:endParaRPr lang="en-US" dirty="0"/>
          </a:p>
        </p:txBody>
      </p:sp>
      <p:sp>
        <p:nvSpPr>
          <p:cNvPr id="5" name="TextBox 4"/>
          <p:cNvSpPr txBox="1"/>
          <p:nvPr/>
        </p:nvSpPr>
        <p:spPr>
          <a:xfrm>
            <a:off x="253998" y="797510"/>
            <a:ext cx="11396133" cy="563231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t>Introduction</a:t>
            </a:r>
          </a:p>
          <a:p>
            <a:pPr marL="1257300" lvl="2" indent="-342900">
              <a:buFont typeface="Wingdings" panose="05000000000000000000" pitchFamily="2" charset="2"/>
              <a:buChar char="ü"/>
              <a:defRPr/>
            </a:pPr>
            <a:r>
              <a:rPr lang="fr-FR" sz="2400" dirty="0"/>
              <a:t>À quoi sert ce guide ? - Formateurs de stagiaires, autres chercheurs ou donateurs.</a:t>
            </a:r>
          </a:p>
          <a:p>
            <a:pPr marL="1257300" lvl="2" indent="-342900">
              <a:buFont typeface="Wingdings" panose="05000000000000000000" pitchFamily="2" charset="2"/>
              <a:buChar char="ü"/>
              <a:defRPr/>
            </a:pPr>
            <a:r>
              <a:rPr lang="fr-FR" sz="2400" dirty="0"/>
              <a:t>Sur qui ce guide se concentre-t-il ? - Groupes marginalisés et vulnérables.</a:t>
            </a:r>
          </a:p>
          <a:p>
            <a:pPr marL="1257300" lvl="2" indent="-342900">
              <a:buFont typeface="Wingdings" panose="05000000000000000000" pitchFamily="2" charset="2"/>
              <a:buChar char="ü"/>
              <a:defRPr/>
            </a:pPr>
            <a:r>
              <a:rPr lang="fr-FR" sz="2400" dirty="0"/>
              <a:t>Comment ce guide a-t-il été créé ? - Méthode utilisée pour générer les données pour le guide.</a:t>
            </a:r>
          </a:p>
          <a:p>
            <a:pPr marL="1257300" lvl="2" indent="-342900">
              <a:buFont typeface="Wingdings" panose="05000000000000000000" pitchFamily="2" charset="2"/>
              <a:buChar char="ü"/>
              <a:defRPr/>
            </a:pPr>
            <a:r>
              <a:rPr lang="fr-FR" sz="2400" dirty="0"/>
              <a:t>Encadrer le guide en utilisant une approche sensible au genre.</a:t>
            </a:r>
          </a:p>
          <a:p>
            <a:pPr lvl="2">
              <a:defRPr/>
            </a:pPr>
            <a:endParaRPr lang="en-US" sz="2400" dirty="0"/>
          </a:p>
          <a:p>
            <a:pPr marR="0" lvl="0" algn="l" defTabSz="914400" rtl="0" eaLnBrk="1" fontAlgn="auto" latinLnBrk="0" hangingPunct="1">
              <a:lnSpc>
                <a:spcPct val="100000"/>
              </a:lnSpc>
              <a:spcBef>
                <a:spcPts val="0"/>
              </a:spcBef>
              <a:spcAft>
                <a:spcPts val="0"/>
              </a:spcAft>
              <a:buClrTx/>
              <a:buSzTx/>
              <a:defRPr/>
            </a:pPr>
            <a:r>
              <a:rPr lang="en-US" sz="2400" dirty="0" err="1"/>
              <a:t>Exemples</a:t>
            </a:r>
            <a:r>
              <a:rPr lang="en-US" sz="2400" dirty="0"/>
              <a:t> de guides: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hlinkClick r:id="rId2"/>
              </a:rPr>
              <a:t>Guide pratique. L’approche participative pour une gestion plus inclusive et durable des ressources en eau a travers les Comites Locaux de l’Eau, </a:t>
            </a:r>
            <a:r>
              <a:rPr lang="fr-FR" sz="2400" dirty="0" err="1">
                <a:hlinkClick r:id="rId2"/>
              </a:rPr>
              <a:t>etape</a:t>
            </a:r>
            <a:r>
              <a:rPr lang="fr-FR" sz="2400" dirty="0">
                <a:hlinkClick r:id="rId2"/>
              </a:rPr>
              <a:t> par </a:t>
            </a:r>
            <a:r>
              <a:rPr lang="fr-FR" sz="2400" dirty="0" err="1">
                <a:hlinkClick r:id="rId2"/>
              </a:rPr>
              <a:t>etape</a:t>
            </a:r>
            <a:r>
              <a:rPr lang="fr-FR" sz="2400" dirty="0">
                <a:hlinkClick r:id="rId2"/>
              </a:rPr>
              <a:t>: </a:t>
            </a:r>
            <a:r>
              <a:rPr lang="fr-FR" sz="2400" dirty="0" err="1">
                <a:hlinkClick r:id="rId2"/>
              </a:rPr>
              <a:t>theorie</a:t>
            </a:r>
            <a:r>
              <a:rPr lang="fr-FR" sz="2400" dirty="0">
                <a:hlinkClick r:id="rId2"/>
              </a:rPr>
              <a:t>, </a:t>
            </a:r>
            <a:r>
              <a:rPr lang="fr-FR" sz="2400" dirty="0" err="1">
                <a:hlinkClick r:id="rId2"/>
              </a:rPr>
              <a:t>methodologie</a:t>
            </a:r>
            <a:r>
              <a:rPr lang="fr-FR" sz="2400" dirty="0">
                <a:hlinkClick r:id="rId2"/>
              </a:rPr>
              <a:t> et exemples</a:t>
            </a: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hlinkClick r:id="rId3"/>
              </a:rPr>
              <a:t>Guide pratique pour intégrer la dimension de genre dans les plateformes multi-acteurs des systèmes agroalimentaires</a:t>
            </a: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hlinkClick r:id="rId4"/>
              </a:rPr>
              <a:t>Un guide pour mettre en œuvre des programmes de nutrition sensibles au genre</a:t>
            </a: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2400" dirty="0">
                <a:hlinkClick r:id="rId5"/>
              </a:rPr>
              <a:t>Guide sur les processus et les partenariats pour </a:t>
            </a:r>
            <a:r>
              <a:rPr lang="fr-FR" sz="2400" dirty="0" err="1">
                <a:hlinkClick r:id="rId5"/>
              </a:rPr>
              <a:t>co-concevoir</a:t>
            </a:r>
            <a:r>
              <a:rPr lang="fr-FR" sz="2400" dirty="0">
                <a:hlinkClick r:id="rId5"/>
              </a:rPr>
              <a:t> des ensembles d'innovations </a:t>
            </a:r>
            <a:r>
              <a:rPr lang="fr-FR" sz="2400" dirty="0" err="1">
                <a:hlinkClick r:id="rId5"/>
              </a:rPr>
              <a:t>socio-techniques</a:t>
            </a:r>
            <a:r>
              <a:rPr lang="fr-FR" sz="2400" dirty="0">
                <a:hlinkClick r:id="rId5"/>
              </a:rPr>
              <a:t> pour l'autonomisation des femmes et la résilience en Éthiopie</a:t>
            </a:r>
            <a:endParaRPr lang="en-US" sz="2400" dirty="0"/>
          </a:p>
          <a:p>
            <a:pPr marR="0" lvl="0" algn="l" defTabSz="914400" rtl="0" eaLnBrk="1" fontAlgn="auto" latinLnBrk="0" hangingPunct="1">
              <a:lnSpc>
                <a:spcPct val="100000"/>
              </a:lnSpc>
              <a:spcBef>
                <a:spcPts val="0"/>
              </a:spcBef>
              <a:spcAft>
                <a:spcPts val="0"/>
              </a:spcAft>
              <a:buClrTx/>
              <a:buSzTx/>
              <a:defRPr/>
            </a:pP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2" y="143515"/>
            <a:ext cx="8302235" cy="660400"/>
          </a:xfrm>
        </p:spPr>
        <p:txBody>
          <a:bodyPr>
            <a:normAutofit/>
          </a:bodyPr>
          <a:lstStyle/>
          <a:p>
            <a:r>
              <a:rPr lang="fr-FR" sz="3200" dirty="0"/>
              <a:t>Développement de PowerPoint</a:t>
            </a:r>
            <a:endParaRPr lang="en-US" sz="3200" dirty="0">
              <a:latin typeface="+mn-lt"/>
            </a:endParaRPr>
          </a:p>
        </p:txBody>
      </p:sp>
      <p:sp>
        <p:nvSpPr>
          <p:cNvPr id="7" name="TextBox 6"/>
          <p:cNvSpPr txBox="1"/>
          <p:nvPr/>
        </p:nvSpPr>
        <p:spPr>
          <a:xfrm>
            <a:off x="296333" y="684243"/>
            <a:ext cx="11599335" cy="5632311"/>
          </a:xfrm>
          <a:prstGeom prst="rect">
            <a:avLst/>
          </a:prstGeom>
          <a:noFill/>
        </p:spPr>
        <p:txBody>
          <a:bodyPr wrap="square">
            <a:spAutoFit/>
          </a:bodyPr>
          <a:lstStyle/>
          <a:p>
            <a:pPr marL="457200" indent="-457200">
              <a:buFont typeface="Arial" panose="020B0604020202020204" pitchFamily="34" charset="0"/>
              <a:buChar char="•"/>
            </a:pPr>
            <a:r>
              <a:rPr kumimoji="0" lang="fr-FR" sz="2400" b="0" i="0" u="none" strike="noStrike" kern="1200" cap="none" spc="0" normalizeH="0" baseline="0" noProof="0" dirty="0">
                <a:ln>
                  <a:noFill/>
                </a:ln>
                <a:effectLst/>
                <a:uLnTx/>
                <a:uFillTx/>
                <a:latin typeface="Barlow Condensed" panose="00000506000000000000"/>
                <a:ea typeface="+mj-ea"/>
                <a:cs typeface="+mj-cs"/>
              </a:rPr>
              <a:t>Utiliser l'image de marque institutionnelle.</a:t>
            </a:r>
          </a:p>
          <a:p>
            <a:pPr marL="457200" indent="-457200">
              <a:buFont typeface="Arial" panose="020B0604020202020204" pitchFamily="34" charset="0"/>
              <a:buChar char="•"/>
            </a:pPr>
            <a:r>
              <a:rPr kumimoji="0" lang="fr-FR" sz="2400" b="0" i="0" u="none" strike="noStrike" kern="1200" cap="none" spc="0" normalizeH="0" baseline="0" noProof="0" dirty="0">
                <a:ln>
                  <a:noFill/>
                </a:ln>
                <a:effectLst/>
                <a:uLnTx/>
                <a:uFillTx/>
                <a:latin typeface="Barlow Condensed" panose="00000506000000000000"/>
                <a:ea typeface="+mj-ea"/>
                <a:cs typeface="+mj-cs"/>
              </a:rPr>
              <a:t>Développer un ordre du jour : introduction, méthode, résultats et discussion, conclusion et recommandations.</a:t>
            </a:r>
          </a:p>
          <a:p>
            <a:pPr marL="457200" indent="-457200">
              <a:buFont typeface="Arial" panose="020B0604020202020204" pitchFamily="34" charset="0"/>
              <a:buChar char="•"/>
            </a:pPr>
            <a:endParaRPr kumimoji="0" lang="fr-FR" sz="2400" b="0" i="0" u="none" strike="noStrike" kern="1200" cap="none" spc="0" normalizeH="0" baseline="0" noProof="0" dirty="0">
              <a:ln>
                <a:noFill/>
              </a:ln>
              <a:effectLst/>
              <a:uLnTx/>
              <a:uFillTx/>
              <a:latin typeface="Barlow Condensed" panose="00000506000000000000"/>
              <a:ea typeface="+mj-ea"/>
              <a:cs typeface="+mj-cs"/>
            </a:endParaRPr>
          </a:p>
          <a:p>
            <a:pPr marL="457200" indent="-457200">
              <a:buFont typeface="Arial" panose="020B0604020202020204" pitchFamily="34" charset="0"/>
              <a:buChar char="•"/>
            </a:pPr>
            <a:r>
              <a:rPr lang="fr-FR" sz="2400" dirty="0">
                <a:latin typeface="Barlow Condensed" panose="00000506000000000000"/>
                <a:ea typeface="+mj-ea"/>
                <a:cs typeface="+mj-cs"/>
              </a:rPr>
              <a:t>Mettre en évidence pour souligner les points clés.</a:t>
            </a:r>
          </a:p>
          <a:p>
            <a:pPr marL="457200" indent="-457200">
              <a:buFont typeface="Arial" panose="020B0604020202020204" pitchFamily="34" charset="0"/>
              <a:buChar char="•"/>
            </a:pPr>
            <a:endParaRPr lang="fr-FR" sz="2400" dirty="0">
              <a:latin typeface="Barlow Condensed" panose="00000506000000000000"/>
              <a:ea typeface="+mj-ea"/>
              <a:cs typeface="+mj-cs"/>
            </a:endParaRPr>
          </a:p>
          <a:p>
            <a:pPr marL="457200" indent="-457200">
              <a:buFont typeface="Arial" panose="020B0604020202020204" pitchFamily="34" charset="0"/>
              <a:buChar char="•"/>
            </a:pPr>
            <a:r>
              <a:rPr lang="fr-FR" sz="2400" dirty="0">
                <a:latin typeface="Barlow Condensed" panose="00000506000000000000"/>
                <a:ea typeface="+mj-ea"/>
                <a:cs typeface="+mj-cs"/>
              </a:rPr>
              <a:t>Incorporer des graphiques, des tableaux, des images et des diagrammes pour illustrer vos points.</a:t>
            </a:r>
          </a:p>
          <a:p>
            <a:pPr marL="457200" indent="-457200">
              <a:buFont typeface="Arial" panose="020B0604020202020204" pitchFamily="34" charset="0"/>
              <a:buChar char="•"/>
            </a:pPr>
            <a:endParaRPr lang="fr-FR" sz="2400" dirty="0">
              <a:latin typeface="Barlow Condensed" panose="00000506000000000000"/>
              <a:ea typeface="+mj-ea"/>
              <a:cs typeface="+mj-cs"/>
            </a:endParaRPr>
          </a:p>
          <a:p>
            <a:pPr marL="457200" indent="-457200">
              <a:buFont typeface="Arial" panose="020B0604020202020204" pitchFamily="34" charset="0"/>
              <a:buChar char="•"/>
            </a:pPr>
            <a:r>
              <a:rPr lang="fr-FR" sz="2400" dirty="0">
                <a:latin typeface="Barlow Condensed" panose="00000506000000000000"/>
                <a:ea typeface="+mj-ea"/>
                <a:cs typeface="+mj-cs"/>
              </a:rPr>
              <a:t>Les titres, sous-titres et logos doivent apparaître au même endroit sur chaque diapositive. Les marges, polices, tailles de police et couleurs doivent être cohérentes.</a:t>
            </a:r>
          </a:p>
          <a:p>
            <a:pPr marL="457200" indent="-457200">
              <a:buFont typeface="Arial" panose="020B0604020202020204" pitchFamily="34" charset="0"/>
              <a:buChar char="•"/>
            </a:pPr>
            <a:endParaRPr lang="fr-FR" sz="2400" dirty="0">
              <a:latin typeface="Barlow Condensed" panose="00000506000000000000"/>
              <a:ea typeface="+mj-ea"/>
              <a:cs typeface="+mj-cs"/>
            </a:endParaRPr>
          </a:p>
          <a:p>
            <a:pPr marL="457200" indent="-457200">
              <a:buFont typeface="Arial" panose="020B0604020202020204" pitchFamily="34" charset="0"/>
              <a:buChar char="•"/>
            </a:pPr>
            <a:r>
              <a:rPr lang="fr-FR" sz="2400" dirty="0">
                <a:latin typeface="Barlow Condensed" panose="00000506000000000000"/>
                <a:ea typeface="+mj-ea"/>
                <a:cs typeface="+mj-cs"/>
              </a:rPr>
              <a:t>Le style de police doit être lisible.</a:t>
            </a:r>
          </a:p>
          <a:p>
            <a:pPr marL="457200" indent="-457200">
              <a:buFont typeface="Arial" panose="020B0604020202020204" pitchFamily="34" charset="0"/>
              <a:buChar char="•"/>
            </a:pPr>
            <a:endParaRPr lang="fr-FR" sz="2400" dirty="0">
              <a:latin typeface="Barlow Condensed" panose="00000506000000000000"/>
              <a:ea typeface="+mj-ea"/>
              <a:cs typeface="+mj-cs"/>
            </a:endParaRPr>
          </a:p>
          <a:p>
            <a:pPr marL="457200" indent="-457200">
              <a:buFont typeface="Arial" panose="020B0604020202020204" pitchFamily="34" charset="0"/>
              <a:buChar char="•"/>
            </a:pPr>
            <a:r>
              <a:rPr lang="fr-FR" sz="2400" dirty="0">
                <a:latin typeface="Barlow Condensed" panose="00000506000000000000"/>
                <a:ea typeface="+mj-ea"/>
                <a:cs typeface="+mj-cs"/>
              </a:rPr>
              <a:t>NE SACRIFIEZ PAS LA LISIBILITÉ POUR LE STYLE.</a:t>
            </a:r>
            <a:br>
              <a:rPr kumimoji="0" lang="en-US" sz="2400" b="0" i="0" u="none" strike="noStrike" kern="1200" cap="none" spc="0" normalizeH="0" baseline="0" noProof="0" dirty="0">
                <a:ln>
                  <a:noFill/>
                </a:ln>
                <a:solidFill>
                  <a:srgbClr val="233C7B"/>
                </a:solidFill>
                <a:effectLst/>
                <a:uLnTx/>
                <a:uFillTx/>
                <a:latin typeface="Barlow Condensed" panose="00000506000000000000"/>
                <a:ea typeface="+mj-ea"/>
                <a:cs typeface="+mj-cs"/>
              </a:rPr>
            </a:b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1600"/>
            <a:ext cx="9861883" cy="516021"/>
          </a:xfrm>
        </p:spPr>
        <p:txBody>
          <a:bodyPr>
            <a:normAutofit fontScale="90000"/>
          </a:bodyPr>
          <a:lstStyle/>
          <a:p>
            <a:r>
              <a:rPr lang="fr-FR" sz="3200" dirty="0"/>
              <a:t>Développement de PowerPoint</a:t>
            </a:r>
            <a:endParaRPr lang="en-US" sz="3200" dirty="0">
              <a:latin typeface="+mn-lt"/>
            </a:endParaRPr>
          </a:p>
        </p:txBody>
      </p:sp>
      <p:sp>
        <p:nvSpPr>
          <p:cNvPr id="7" name="TextBox 6"/>
          <p:cNvSpPr txBox="1"/>
          <p:nvPr/>
        </p:nvSpPr>
        <p:spPr>
          <a:xfrm>
            <a:off x="296333" y="684243"/>
            <a:ext cx="11446933" cy="5586145"/>
          </a:xfrm>
          <a:prstGeom prst="rect">
            <a:avLst/>
          </a:prstGeom>
          <a:noFill/>
        </p:spPr>
        <p:txBody>
          <a:bodyPr wrap="square">
            <a:spAutoFit/>
          </a:bodyPr>
          <a:lstStyle/>
          <a:p>
            <a:pPr marL="457200" indent="-457200">
              <a:buFont typeface="Arial" panose="020B0604020202020204" pitchFamily="34" charset="0"/>
              <a:buChar char="•"/>
            </a:pPr>
            <a:r>
              <a:rPr kumimoji="0" lang="en-US" sz="2700" b="0" i="0" u="none" strike="noStrike" kern="1200" cap="none" spc="0" normalizeH="0" baseline="0" noProof="0" dirty="0" err="1">
                <a:ln>
                  <a:noFill/>
                </a:ln>
                <a:effectLst/>
                <a:uLnTx/>
                <a:uFillTx/>
                <a:ea typeface="+mj-ea"/>
                <a:cs typeface="+mj-cs"/>
              </a:rPr>
              <a:t>Italiques</a:t>
            </a:r>
            <a:endParaRPr kumimoji="0" lang="en-US" sz="2700" b="0" i="0" u="none" strike="noStrike" kern="1200" cap="none" spc="0" normalizeH="0" baseline="0" noProof="0" dirty="0">
              <a:ln>
                <a:noFill/>
              </a:ln>
              <a:effectLst/>
              <a:uLnTx/>
              <a:uFillTx/>
              <a:ea typeface="+mj-ea"/>
              <a:cs typeface="+mj-cs"/>
            </a:endParaRPr>
          </a:p>
          <a:p>
            <a:pPr marL="1371600" lvl="2" indent="-457200">
              <a:buFont typeface="Wingdings" panose="05000000000000000000" pitchFamily="2" charset="2"/>
              <a:buChar char="ü"/>
            </a:pPr>
            <a:r>
              <a:rPr kumimoji="0" lang="en-US" sz="2400" b="0" i="0" u="none" strike="noStrike" kern="1200" cap="none" spc="0" normalizeH="0" baseline="0" noProof="0" dirty="0">
                <a:ln>
                  <a:noFill/>
                </a:ln>
                <a:effectLst/>
                <a:uLnTx/>
                <a:uFillTx/>
                <a:ea typeface="+mj-ea"/>
                <a:cs typeface="+mj-cs"/>
              </a:rPr>
              <a:t>Used for “quotes”</a:t>
            </a:r>
          </a:p>
          <a:p>
            <a:pPr marL="1371600" lvl="2" indent="-457200">
              <a:buFont typeface="Wingdings" panose="05000000000000000000" pitchFamily="2" charset="2"/>
              <a:buChar char="ü"/>
            </a:pPr>
            <a:r>
              <a:rPr kumimoji="0" lang="en-US" sz="2400" b="0" i="0" u="none" strike="noStrike" kern="1200" cap="none" spc="0" normalizeH="0" baseline="0" noProof="0" dirty="0">
                <a:ln>
                  <a:noFill/>
                </a:ln>
                <a:effectLst/>
                <a:uLnTx/>
                <a:uFillTx/>
                <a:ea typeface="+mj-ea"/>
                <a:cs typeface="+mj-cs"/>
              </a:rPr>
              <a:t>Used to highlight thoughts or ideas</a:t>
            </a:r>
          </a:p>
          <a:p>
            <a:pPr marL="1371600" lvl="2" indent="-457200">
              <a:buFont typeface="Wingdings" panose="05000000000000000000" pitchFamily="2" charset="2"/>
              <a:buChar char="ü"/>
            </a:pPr>
            <a:r>
              <a:rPr kumimoji="0" lang="en-US" sz="2400" b="0" i="0" u="none" strike="noStrike" kern="1200" cap="none" spc="0" normalizeH="0" baseline="0" noProof="0" dirty="0">
                <a:ln>
                  <a:noFill/>
                </a:ln>
                <a:effectLst/>
                <a:uLnTx/>
                <a:uFillTx/>
                <a:ea typeface="+mj-ea"/>
                <a:cs typeface="+mj-cs"/>
              </a:rPr>
              <a:t>Used for book, journal, or magazine titles</a:t>
            </a:r>
          </a:p>
          <a:p>
            <a:pPr lvl="2"/>
            <a:endParaRPr kumimoji="0" lang="en-US" sz="2400" b="0" i="0" u="none" strike="noStrike" kern="1200" cap="none" spc="0" normalizeH="0" baseline="0" noProof="0" dirty="0">
              <a:ln>
                <a:noFill/>
              </a:ln>
              <a:effectLst/>
              <a:uLnTx/>
              <a:uFillTx/>
              <a:ea typeface="+mj-ea"/>
              <a:cs typeface="+mj-cs"/>
            </a:endParaRPr>
          </a:p>
          <a:p>
            <a:pPr marL="457200" indent="-457200">
              <a:buFont typeface="Arial" panose="020B0604020202020204" pitchFamily="34" charset="0"/>
              <a:buChar char="•"/>
            </a:pPr>
            <a:r>
              <a:rPr lang="fr-FR" sz="2700" dirty="0">
                <a:ea typeface="+mj-ea"/>
                <a:cs typeface="+mj-cs"/>
              </a:rPr>
              <a:t>Différents </a:t>
            </a:r>
            <a:r>
              <a:rPr lang="fr-FR" sz="2700" b="1" i="1" dirty="0">
                <a:ea typeface="+mj-ea"/>
                <a:cs typeface="+mj-cs"/>
              </a:rPr>
              <a:t>styles</a:t>
            </a:r>
            <a:r>
              <a:rPr lang="fr-FR" sz="2700" dirty="0">
                <a:ea typeface="+mj-ea"/>
                <a:cs typeface="+mj-cs"/>
              </a:rPr>
              <a:t> sont perturbants pour le public.</a:t>
            </a:r>
            <a:r>
              <a:rPr lang="en-US" sz="2700" dirty="0">
                <a:ea typeface="+mj-ea"/>
                <a:cs typeface="+mj-cs"/>
              </a:rPr>
              <a:t>.</a:t>
            </a:r>
          </a:p>
          <a:p>
            <a:pPr marL="457200" indent="-457200">
              <a:buFont typeface="Arial" panose="020B0604020202020204" pitchFamily="34" charset="0"/>
              <a:buChar char="•"/>
            </a:pPr>
            <a:r>
              <a:rPr kumimoji="0" lang="fr-FR" sz="2700" b="0" i="0" u="none" strike="noStrike" kern="1200" cap="none" spc="0" normalizeH="0" baseline="0" noProof="0" dirty="0">
                <a:ln>
                  <a:noFill/>
                </a:ln>
                <a:effectLst/>
                <a:uLnTx/>
                <a:uFillTx/>
                <a:ea typeface="+mj-ea"/>
                <a:cs typeface="+mj-cs"/>
              </a:rPr>
              <a:t>Vous souhaitez que le public se concentre sur ce que vous présentez, et non sur la manière dont vous le présentez.</a:t>
            </a:r>
            <a:endParaRPr kumimoji="0" lang="en-US" sz="2700" b="0" i="0" u="none" strike="noStrike" kern="1200" cap="none" spc="0" normalizeH="0" baseline="0" noProof="0" dirty="0">
              <a:ln>
                <a:noFill/>
              </a:ln>
              <a:effectLst/>
              <a:uLnTx/>
              <a:uFillTx/>
              <a:ea typeface="+mj-ea"/>
              <a:cs typeface="+mj-cs"/>
            </a:endParaRPr>
          </a:p>
          <a:p>
            <a:pPr marL="457200" indent="-457200">
              <a:buFont typeface="Arial" panose="020B0604020202020204" pitchFamily="34" charset="0"/>
              <a:buChar char="•"/>
            </a:pPr>
            <a:r>
              <a:rPr kumimoji="0" lang="en-US" sz="2700" b="0" i="0" u="none" strike="noStrike" kern="1200" cap="none" spc="0" normalizeH="0" baseline="0" noProof="0" dirty="0">
                <a:ln>
                  <a:noFill/>
                </a:ln>
                <a:effectLst/>
                <a:uLnTx/>
                <a:uFillTx/>
                <a:ea typeface="+mj-ea"/>
                <a:cs typeface="+mj-cs"/>
              </a:rPr>
              <a:t>Couleurs</a:t>
            </a:r>
          </a:p>
          <a:p>
            <a:r>
              <a:rPr kumimoji="0" lang="fr-FR" sz="2700" b="0" i="0" u="none" strike="noStrike" kern="1200" cap="none" spc="0" normalizeH="0" baseline="0" noProof="0" dirty="0">
                <a:ln>
                  <a:noFill/>
                </a:ln>
                <a:effectLst/>
                <a:uLnTx/>
                <a:uFillTx/>
                <a:ea typeface="+mj-ea"/>
                <a:cs typeface="+mj-cs"/>
              </a:rPr>
              <a:t> Les rouges et oranges sont énergétiques, mais peuvent être difficiles à regarder sur la durée. Les verts, bleus et marrons sont apaisants, mais moins accrocheurs. Les rouges et verts peuvent être difficiles à distinguer pour les personnes daltoniennes</a:t>
            </a:r>
            <a:r>
              <a:rPr kumimoji="0" lang="en-US" sz="2700" b="0" i="0" u="none" strike="noStrike" kern="1200" cap="none" spc="0" normalizeH="0" baseline="0" noProof="0" dirty="0">
                <a:ln>
                  <a:noFill/>
                </a:ln>
                <a:effectLst/>
                <a:uLnTx/>
                <a:uFillTx/>
                <a:ea typeface="+mj-ea"/>
                <a:cs typeface="+mj-cs"/>
              </a:rPr>
              <a:t>.</a:t>
            </a:r>
          </a:p>
          <a:p>
            <a:br>
              <a:rPr kumimoji="0" lang="en-US" sz="2700" b="0" i="0" u="none" strike="noStrike" kern="1200" cap="none" spc="0" normalizeH="0" baseline="0" noProof="0" dirty="0">
                <a:ln>
                  <a:noFill/>
                </a:ln>
                <a:solidFill>
                  <a:srgbClr val="233C7B"/>
                </a:solidFill>
                <a:effectLst/>
                <a:uLnTx/>
                <a:uFillTx/>
                <a:ea typeface="+mj-ea"/>
                <a:cs typeface="+mj-cs"/>
              </a:rPr>
            </a:b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1600"/>
            <a:ext cx="7607967" cy="660400"/>
          </a:xfrm>
        </p:spPr>
        <p:txBody>
          <a:bodyPr>
            <a:normAutofit/>
          </a:bodyPr>
          <a:lstStyle/>
          <a:p>
            <a:r>
              <a:rPr lang="fr-FR" sz="3200" dirty="0"/>
              <a:t>Développement de </a:t>
            </a:r>
            <a:r>
              <a:rPr lang="fr-FR" sz="3200" dirty="0" err="1"/>
              <a:t>PowerPoints</a:t>
            </a:r>
            <a:endParaRPr lang="en-US" sz="3200" dirty="0">
              <a:latin typeface="+mn-lt"/>
            </a:endParaRPr>
          </a:p>
        </p:txBody>
      </p:sp>
      <p:pic>
        <p:nvPicPr>
          <p:cNvPr id="5" name="Picture 4"/>
          <p:cNvPicPr>
            <a:picLocks noChangeAspect="1"/>
          </p:cNvPicPr>
          <p:nvPr/>
        </p:nvPicPr>
        <p:blipFill rotWithShape="1">
          <a:blip r:embed="rId2"/>
          <a:srcRect l="2964"/>
          <a:stretch>
            <a:fillRect/>
          </a:stretch>
        </p:blipFill>
        <p:spPr>
          <a:xfrm>
            <a:off x="0" y="739455"/>
            <a:ext cx="5805910" cy="2616084"/>
          </a:xfrm>
          <a:prstGeom prst="rect">
            <a:avLst/>
          </a:prstGeom>
        </p:spPr>
      </p:pic>
      <p:pic>
        <p:nvPicPr>
          <p:cNvPr id="8" name="Picture 7"/>
          <p:cNvPicPr>
            <a:picLocks noChangeAspect="1"/>
          </p:cNvPicPr>
          <p:nvPr/>
        </p:nvPicPr>
        <p:blipFill>
          <a:blip r:embed="rId3"/>
          <a:stretch>
            <a:fillRect/>
          </a:stretch>
        </p:blipFill>
        <p:spPr>
          <a:xfrm>
            <a:off x="6096000" y="2895601"/>
            <a:ext cx="5539080" cy="3505199"/>
          </a:xfrm>
          <a:prstGeom prst="rect">
            <a:avLst/>
          </a:prstGeom>
        </p:spPr>
      </p:pic>
      <p:sp>
        <p:nvSpPr>
          <p:cNvPr id="9" name="TextBox 8"/>
          <p:cNvSpPr txBox="1"/>
          <p:nvPr/>
        </p:nvSpPr>
        <p:spPr>
          <a:xfrm>
            <a:off x="76200" y="3429000"/>
            <a:ext cx="5983925" cy="2923877"/>
          </a:xfrm>
          <a:prstGeom prst="rect">
            <a:avLst/>
          </a:prstGeom>
          <a:noFill/>
        </p:spPr>
        <p:txBody>
          <a:bodyPr wrap="square" rtlCol="0">
            <a:spAutoFit/>
          </a:bodyPr>
          <a:lstStyle/>
          <a:p>
            <a:pPr marL="342900" indent="-342900">
              <a:buFont typeface="Arial" panose="020B0604020202020204" pitchFamily="34" charset="0"/>
              <a:buChar char="•"/>
            </a:pPr>
            <a:r>
              <a:rPr lang="fr-FR" sz="2300" dirty="0"/>
              <a:t>Ne surchargez pas vos diapositives avec des graphiques ou des informations illisibles.</a:t>
            </a:r>
          </a:p>
          <a:p>
            <a:pPr marL="342900" indent="-342900">
              <a:buFont typeface="Arial" panose="020B0604020202020204" pitchFamily="34" charset="0"/>
              <a:buChar char="•"/>
            </a:pPr>
            <a:r>
              <a:rPr lang="fr-FR" sz="2300" dirty="0"/>
              <a:t>Bon graphique</a:t>
            </a:r>
          </a:p>
          <a:p>
            <a:pPr marL="342900" indent="-342900">
              <a:buFont typeface="Arial" panose="020B0604020202020204" pitchFamily="34" charset="0"/>
              <a:buChar char="•"/>
            </a:pPr>
            <a:r>
              <a:rPr lang="fr-FR" sz="2300" dirty="0"/>
              <a:t>Inclure des graphiques clairs, avec des largeurs de ligne appropriées et des couleurs bien choisies.</a:t>
            </a:r>
          </a:p>
          <a:p>
            <a:pPr marL="342900" indent="-342900">
              <a:buFont typeface="Arial" panose="020B0604020202020204" pitchFamily="34" charset="0"/>
              <a:buChar char="•"/>
            </a:pPr>
            <a:r>
              <a:rPr lang="fr-FR" sz="2300" dirty="0"/>
              <a:t>Quelques puces pour les idées clés afin de rendre l'information facile à comprendre – la diapositive ne doit pas être surchargée.</a:t>
            </a:r>
            <a:endParaRPr lang="en-US" sz="2300" dirty="0"/>
          </a:p>
        </p:txBody>
      </p:sp>
      <p:sp>
        <p:nvSpPr>
          <p:cNvPr id="11" name="TextBox 10"/>
          <p:cNvSpPr txBox="1"/>
          <p:nvPr/>
        </p:nvSpPr>
        <p:spPr>
          <a:xfrm>
            <a:off x="5977467" y="1006101"/>
            <a:ext cx="6138332" cy="1200329"/>
          </a:xfrm>
          <a:prstGeom prst="rect">
            <a:avLst/>
          </a:prstGeom>
          <a:noFill/>
        </p:spPr>
        <p:txBody>
          <a:bodyPr wrap="square">
            <a:spAutoFit/>
          </a:bodyPr>
          <a:lstStyle/>
          <a:p>
            <a:pPr marL="285750" indent="-285750">
              <a:buFont typeface="Wingdings" panose="05000000000000000000" pitchFamily="2" charset="2"/>
              <a:buChar char="§"/>
            </a:pPr>
            <a:r>
              <a:rPr lang="fr-FR" sz="2400" dirty="0"/>
              <a:t>Inclure des notes pour chaque diapositive afin de vous guider pendant la présentation. Ces notes ne seront pas visibles pour le public.</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659" y="1"/>
            <a:ext cx="12136341" cy="938462"/>
          </a:xfrm>
        </p:spPr>
        <p:txBody>
          <a:bodyPr>
            <a:normAutofit/>
          </a:bodyPr>
          <a:lstStyle/>
          <a:p>
            <a:r>
              <a:rPr lang="fr-FR" sz="3000" dirty="0"/>
              <a:t>ODD 5: Parvenir à l’égalité des sexes et autonomiser toutes les femmes et les filles…</a:t>
            </a:r>
            <a:endParaRPr lang="en-US" sz="3000" dirty="0"/>
          </a:p>
        </p:txBody>
      </p:sp>
      <p:sp>
        <p:nvSpPr>
          <p:cNvPr id="6" name="TextBox 5"/>
          <p:cNvSpPr txBox="1"/>
          <p:nvPr/>
        </p:nvSpPr>
        <p:spPr>
          <a:xfrm>
            <a:off x="132150" y="848558"/>
            <a:ext cx="11771091" cy="6000750"/>
          </a:xfrm>
          <a:prstGeom prst="rect">
            <a:avLst/>
          </a:prstGeom>
          <a:noFill/>
        </p:spPr>
        <p:txBody>
          <a:bodyPr wrap="square">
            <a:spAutoFit/>
          </a:bodyPr>
          <a:lstStyle/>
          <a:p>
            <a:r>
              <a:rPr lang="en-US" sz="1600" b="1" i="0" dirty="0" err="1">
                <a:solidFill>
                  <a:srgbClr val="111111"/>
                </a:solidFill>
                <a:effectLst/>
                <a:latin typeface="-apple-system"/>
              </a:rPr>
              <a:t>Objectifs</a:t>
            </a:r>
            <a:r>
              <a:rPr lang="en-US" sz="1600" dirty="0"/>
              <a:t>:</a:t>
            </a:r>
            <a:br>
              <a:rPr lang="en-US" sz="1600" dirty="0"/>
            </a:br>
            <a:r>
              <a:rPr lang="fr-FR" sz="1600" dirty="0">
                <a:highlight>
                  <a:srgbClr val="FFFF00"/>
                </a:highlight>
              </a:rPr>
              <a:t>5.1 Mettre fin à toutes les formes de discriminations </a:t>
            </a:r>
            <a:r>
              <a:rPr lang="fr-FR" sz="1600" dirty="0"/>
              <a:t>à l’égard de toutes les femmes et filles partout dans le monde.</a:t>
            </a:r>
          </a:p>
          <a:p>
            <a:endParaRPr lang="fr-FR" sz="1600" dirty="0"/>
          </a:p>
          <a:p>
            <a:r>
              <a:rPr lang="fr-FR" sz="1600" dirty="0"/>
              <a:t>5.2 Éliminer toutes les formes de violences à l’égard de toutes les femmes et filles dans les sphères publiques et privées, y compris la traite et l’exploitation sexuelle et autres types d’exploitation.</a:t>
            </a:r>
          </a:p>
          <a:p>
            <a:endParaRPr lang="fr-FR" sz="1600" dirty="0"/>
          </a:p>
          <a:p>
            <a:r>
              <a:rPr lang="fr-FR" sz="1600" dirty="0"/>
              <a:t>5.3 Éliminer toutes les pratiques préjudiciables, telles que le mariage des enfants, le mariage précoce et forcé et les mutilations génitales féminines.</a:t>
            </a:r>
          </a:p>
          <a:p>
            <a:endParaRPr lang="fr-FR" sz="1600" dirty="0"/>
          </a:p>
          <a:p>
            <a:r>
              <a:rPr lang="fr-FR" sz="1600" dirty="0"/>
              <a:t>5.4 Reconnaître et valoriser le travail de soins et domestique non rémunéré par la fourniture de services publics, d’infrastructures et de politiques de protection sociale et la </a:t>
            </a:r>
            <a:r>
              <a:rPr lang="fr-FR" sz="1600" dirty="0">
                <a:highlight>
                  <a:srgbClr val="FFFF00"/>
                </a:highlight>
              </a:rPr>
              <a:t>promotion de la responsabilité partagée </a:t>
            </a:r>
            <a:r>
              <a:rPr lang="fr-FR" sz="1600" dirty="0"/>
              <a:t>au sein du ménage et de la famille, selon les contextes nationaux.</a:t>
            </a:r>
          </a:p>
          <a:p>
            <a:endParaRPr lang="fr-FR" sz="1600" dirty="0"/>
          </a:p>
          <a:p>
            <a:r>
              <a:rPr lang="fr-FR" sz="1600" dirty="0"/>
              <a:t>5.5 Assurer la pleine et </a:t>
            </a:r>
            <a:r>
              <a:rPr lang="fr-FR" sz="1600" dirty="0">
                <a:highlight>
                  <a:srgbClr val="FFFF00"/>
                </a:highlight>
              </a:rPr>
              <a:t>effective participation des femmes et l’égalité </a:t>
            </a:r>
            <a:r>
              <a:rPr lang="fr-FR" sz="1600" dirty="0"/>
              <a:t>des chances d’accès aux fonctions de direction à tous les niveaux </a:t>
            </a:r>
            <a:r>
              <a:rPr lang="fr-FR" sz="1600" dirty="0">
                <a:highlight>
                  <a:srgbClr val="FFFF00"/>
                </a:highlight>
              </a:rPr>
              <a:t>de décision dans </a:t>
            </a:r>
            <a:r>
              <a:rPr lang="fr-FR" sz="1600" dirty="0"/>
              <a:t>la vie politique, économique et publique.</a:t>
            </a:r>
          </a:p>
          <a:p>
            <a:endParaRPr lang="fr-FR" sz="1600" dirty="0"/>
          </a:p>
          <a:p>
            <a:r>
              <a:rPr lang="fr-FR" sz="1600" dirty="0"/>
              <a:t>5.6 Assurer l’accès universel à la santé sexuelle et reproductive et aux droits reproductifs, comme convenu conformément au Programme d’action de la Conférence internationale sur la population et le développement et à la Plateforme d’action de Beijing et aux documents finaux de leurs conférences d’examen.</a:t>
            </a:r>
          </a:p>
          <a:p>
            <a:endParaRPr lang="fr-FR" sz="1600" dirty="0"/>
          </a:p>
          <a:p>
            <a:r>
              <a:rPr lang="fr-FR" sz="1600" dirty="0"/>
              <a:t>5.A Entreprendre des réformes </a:t>
            </a:r>
            <a:r>
              <a:rPr lang="fr-FR" sz="1600" dirty="0">
                <a:highlight>
                  <a:srgbClr val="FFFF00"/>
                </a:highlight>
              </a:rPr>
              <a:t>pour donner aux femmes des droits égaux aux ressources économiques, ainsi qu’un accès à la propriété et au contrôle des terres et autres formes de propriété, aux services financiers</a:t>
            </a:r>
            <a:r>
              <a:rPr lang="fr-FR" sz="1600" dirty="0"/>
              <a:t>, à l’héritage et aux ressources naturelles, conformément aux lois nationales.</a:t>
            </a:r>
          </a:p>
          <a:p>
            <a:endParaRPr lang="fr-FR" sz="1600" dirty="0"/>
          </a:p>
          <a:p>
            <a:r>
              <a:rPr lang="fr-FR" sz="1600" dirty="0"/>
              <a:t>5.B Améliorer l’utilisation des technologies habilitantes, </a:t>
            </a:r>
            <a:r>
              <a:rPr lang="fr-FR" sz="1600" dirty="0">
                <a:highlight>
                  <a:srgbClr val="FFFF00"/>
                </a:highlight>
              </a:rPr>
              <a:t>en particulier les technologies de l’information </a:t>
            </a:r>
            <a:r>
              <a:rPr lang="fr-FR" sz="1600" dirty="0"/>
              <a:t>et de la communication, pour promouvoir l’autonomisation des femmes.</a:t>
            </a:r>
          </a:p>
          <a:p>
            <a:r>
              <a:rPr lang="fr-FR" sz="1600" dirty="0"/>
              <a:t>5.C </a:t>
            </a:r>
            <a:r>
              <a:rPr lang="fr-FR" sz="1600" dirty="0">
                <a:highlight>
                  <a:srgbClr val="FFFF00"/>
                </a:highlight>
              </a:rPr>
              <a:t>Adopter et renforcer des politiques solides </a:t>
            </a:r>
            <a:r>
              <a:rPr lang="fr-FR" sz="1600" dirty="0"/>
              <a:t>et des législations applicables pour la promotion de l’égalité des sexes et l’autonomisation de toutes les femmes et filles à tous les niveaux.</a:t>
            </a:r>
            <a:endParaRPr 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8454189" cy="495968"/>
          </a:xfrm>
        </p:spPr>
        <p:txBody>
          <a:bodyPr>
            <a:normAutofit fontScale="90000"/>
          </a:bodyPr>
          <a:lstStyle/>
          <a:p>
            <a:r>
              <a:rPr lang="fr-FR" sz="3200" dirty="0"/>
              <a:t>Développer des scripts radio/audio</a:t>
            </a:r>
            <a:endParaRPr lang="en-US" sz="3200" dirty="0"/>
          </a:p>
        </p:txBody>
      </p:sp>
      <p:sp>
        <p:nvSpPr>
          <p:cNvPr id="4" name="TextBox 3"/>
          <p:cNvSpPr txBox="1"/>
          <p:nvPr/>
        </p:nvSpPr>
        <p:spPr>
          <a:xfrm>
            <a:off x="131233" y="461625"/>
            <a:ext cx="11929533" cy="6370975"/>
          </a:xfrm>
          <a:prstGeom prst="rect">
            <a:avLst/>
          </a:prstGeom>
          <a:noFill/>
        </p:spPr>
        <p:txBody>
          <a:bodyPr wrap="square">
            <a:spAutoFit/>
          </a:bodyPr>
          <a:lstStyle/>
          <a:p>
            <a:pPr marL="342900" indent="-342900">
              <a:buFont typeface="Arial" panose="020B0604020202020204" pitchFamily="34" charset="0"/>
              <a:buChar char="•"/>
            </a:pPr>
            <a:r>
              <a:rPr lang="fr-FR" sz="2400" dirty="0"/>
              <a:t>Définir l'objectif et le public</a:t>
            </a:r>
            <a:r>
              <a:rPr lang="en-US" sz="2400" dirty="0"/>
              <a:t>:</a:t>
            </a:r>
          </a:p>
          <a:p>
            <a:r>
              <a:rPr lang="fr-FR" sz="2400" dirty="0"/>
              <a:t> 	Déterminer l'objectif du script audio (par exemple : podcast, publicité, contenu éducatif).</a:t>
            </a:r>
          </a:p>
          <a:p>
            <a:endParaRPr lang="fr-FR" sz="2400" dirty="0"/>
          </a:p>
          <a:p>
            <a:pPr marL="342900" indent="-342900">
              <a:buFont typeface="Arial" panose="020B0604020202020204" pitchFamily="34" charset="0"/>
              <a:buChar char="•"/>
            </a:pPr>
            <a:r>
              <a:rPr lang="fr-FR" sz="2400" dirty="0"/>
              <a:t>Identifier votre public cible et ses préférences.</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en-US" sz="2400" dirty="0"/>
              <a:t>Structurer le </a:t>
            </a:r>
            <a:r>
              <a:rPr lang="en-US" sz="2400" dirty="0" err="1"/>
              <a:t>contenu</a:t>
            </a:r>
            <a:r>
              <a:rPr lang="en-US" sz="2400" dirty="0"/>
              <a:t>:</a:t>
            </a:r>
          </a:p>
          <a:p>
            <a:pPr marL="800100" lvl="1" indent="-342900">
              <a:buFont typeface="Wingdings" panose="05000000000000000000" pitchFamily="2" charset="2"/>
              <a:buChar char="ü"/>
            </a:pPr>
            <a:r>
              <a:rPr lang="fr-FR" sz="2400" dirty="0"/>
              <a:t>Créer un plan de base des points principaux ou segments que vous souhaitez couvrir.</a:t>
            </a:r>
          </a:p>
          <a:p>
            <a:pPr marL="800100" lvl="1" indent="-342900">
              <a:buFont typeface="Wingdings" panose="05000000000000000000" pitchFamily="2" charset="2"/>
              <a:buChar char="ü"/>
            </a:pPr>
            <a:r>
              <a:rPr lang="fr-FR" sz="2400" dirty="0"/>
              <a:t>Inclure une introduction, les sections principales du contenu et une conclusion</a:t>
            </a:r>
            <a:r>
              <a:rPr lang="en-US" sz="2400" dirty="0"/>
              <a:t>.</a:t>
            </a:r>
          </a:p>
          <a:p>
            <a:pPr lvl="1"/>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Introduction :Commencez avec un élément accrocheur pour capter l'attention de l'auditeur. Présentez le sujet et les animateurs ou intervenants.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Corps du contenu :Divisez le contenu en sections claires et logiques. Utilisez des puces pour les informations complexes. Incluez des transitions pour guider l'auditeur d'un point à l'autre.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fr-FR" sz="2400" b="0" i="0" u="none" strike="noStrike" kern="1200" cap="none" spc="0" normalizeH="0" baseline="0" noProof="0" dirty="0">
                <a:ln>
                  <a:noFill/>
                </a:ln>
                <a:solidFill>
                  <a:prstClr val="black"/>
                </a:solidFill>
                <a:effectLst/>
                <a:uLnTx/>
                <a:uFillTx/>
                <a:latin typeface="Barlow Condensed" panose="00000506000000000000"/>
                <a:ea typeface="+mn-ea"/>
                <a:cs typeface="+mn-cs"/>
              </a:rPr>
              <a:t>Conclusion :Résumez les points principaux. Fournissez un appel à l'action, si applicable (s'abonner, laisser un commentaire)</a:t>
            </a:r>
            <a:r>
              <a:rPr kumimoji="0" lang="en-US" sz="2400" b="0" i="0" u="none" strike="noStrike" kern="1200" cap="none" spc="0" normalizeH="0" baseline="0" noProof="0" dirty="0">
                <a:ln>
                  <a:noFill/>
                </a:ln>
                <a:solidFill>
                  <a:prstClr val="black"/>
                </a:solidFill>
                <a:effectLst/>
                <a:uLnTx/>
                <a:uFillTx/>
                <a:latin typeface="Barlow Condensed" panose="00000506000000000000"/>
                <a:ea typeface="+mn-ea"/>
                <a:cs typeface="+mn-cs"/>
              </a:rPr>
              <a:t>.</a:t>
            </a:r>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91067"/>
            <a:ext cx="10982325" cy="639901"/>
          </a:xfrm>
        </p:spPr>
        <p:txBody>
          <a:bodyPr>
            <a:normAutofit/>
          </a:bodyPr>
          <a:lstStyle/>
          <a:p>
            <a:r>
              <a:rPr lang="fr-FR" dirty="0"/>
              <a:t>Développer des scripts radio/audio</a:t>
            </a:r>
            <a:endParaRPr lang="en-US" dirty="0"/>
          </a:p>
        </p:txBody>
      </p:sp>
      <p:sp>
        <p:nvSpPr>
          <p:cNvPr id="6" name="TextBox 5"/>
          <p:cNvSpPr txBox="1"/>
          <p:nvPr/>
        </p:nvSpPr>
        <p:spPr>
          <a:xfrm>
            <a:off x="275166" y="1536174"/>
            <a:ext cx="11916834" cy="4154984"/>
          </a:xfrm>
          <a:prstGeom prst="rect">
            <a:avLst/>
          </a:prstGeom>
          <a:noFill/>
        </p:spPr>
        <p:txBody>
          <a:bodyPr wrap="square">
            <a:spAutoFit/>
          </a:bodyPr>
          <a:lstStyle/>
          <a:p>
            <a:pPr marL="342900" indent="-342900">
              <a:buFont typeface="Wingdings" panose="05000000000000000000" pitchFamily="2" charset="2"/>
              <a:buChar char="§"/>
            </a:pPr>
            <a:r>
              <a:rPr lang="fr-FR" sz="2400" dirty="0"/>
              <a:t>Incorporer des repères audio:</a:t>
            </a:r>
          </a:p>
          <a:p>
            <a:endParaRPr lang="fr-FR" sz="2400" dirty="0"/>
          </a:p>
          <a:p>
            <a:pPr marL="1257300" lvl="2" indent="-342900">
              <a:buFont typeface="Wingdings" panose="05000000000000000000" pitchFamily="2" charset="2"/>
              <a:buChar char="ü"/>
            </a:pPr>
            <a:r>
              <a:rPr lang="fr-FR" sz="2400" dirty="0"/>
              <a:t>Ajouter des pauses pour souligner ou donner à l'auditeur le temps de traiter l'information.</a:t>
            </a:r>
          </a:p>
          <a:p>
            <a:pPr marL="1257300" lvl="2" indent="-342900">
              <a:buFont typeface="Wingdings" panose="05000000000000000000" pitchFamily="2" charset="2"/>
              <a:buChar char="ü"/>
            </a:pPr>
            <a:r>
              <a:rPr lang="fr-FR" sz="2400" dirty="0"/>
              <a:t>Rédiger dans un ton conversationnel pour rendre le script plus engageant et éviter le jargon et les phrases complexes</a:t>
            </a:r>
            <a:endParaRPr lang="en-US" sz="2400" dirty="0"/>
          </a:p>
          <a:p>
            <a:pPr marL="342900" indent="-342900">
              <a:buFont typeface="Arial" panose="020B0604020202020204" pitchFamily="34" charset="0"/>
              <a:buChar char="•"/>
            </a:pPr>
            <a:r>
              <a:rPr lang="fr-FR" sz="2400" dirty="0"/>
              <a:t>Lire le script à haute voix pour s'assurer qu'il s'écoule naturellement et semble fluide. Effectuez des modifications pour plus de clarté, de concision et d'engagement</a:t>
            </a:r>
            <a:r>
              <a:rPr lang="en-US" sz="2400" dirty="0"/>
              <a:t>.</a:t>
            </a:r>
          </a:p>
          <a:p>
            <a:pPr marL="342900" indent="-342900">
              <a:buFont typeface="Wingdings" panose="05000000000000000000" pitchFamily="2" charset="2"/>
              <a:buChar char="§"/>
            </a:pPr>
            <a:endParaRPr lang="en-US" sz="2400" dirty="0"/>
          </a:p>
          <a:p>
            <a:pPr marL="342900" indent="-342900">
              <a:buFont typeface="Arial" panose="020B0604020202020204" pitchFamily="34" charset="0"/>
              <a:buChar char="•"/>
            </a:pPr>
            <a:r>
              <a:rPr lang="fr-FR" sz="2400" b="1" dirty="0"/>
              <a:t>Enregistrer une version test</a:t>
            </a:r>
            <a:r>
              <a:rPr lang="fr-FR" sz="2400" dirty="0"/>
              <a:t> pour évaluer son rendu. </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Apportez les ajustements nécessaires en fonction de l'enregistrement test.</a:t>
            </a:r>
            <a:endParaRPr lang="en-US"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2" y="69637"/>
            <a:ext cx="12068177" cy="929430"/>
          </a:xfrm>
        </p:spPr>
        <p:txBody>
          <a:bodyPr>
            <a:noAutofit/>
          </a:bodyPr>
          <a:lstStyle/>
          <a:p>
            <a:r>
              <a:rPr lang="fr-FR" sz="2800" dirty="0"/>
              <a:t>Développement de scripts radio/audio – Exemple de script audio : Femmes et droits fonciers en République Démocratique du Congo (RDC)</a:t>
            </a:r>
            <a:endParaRPr lang="en-US" sz="2800" dirty="0"/>
          </a:p>
        </p:txBody>
      </p:sp>
      <p:sp>
        <p:nvSpPr>
          <p:cNvPr id="4" name="TextBox 3"/>
          <p:cNvSpPr txBox="1"/>
          <p:nvPr/>
        </p:nvSpPr>
        <p:spPr>
          <a:xfrm>
            <a:off x="123822" y="942782"/>
            <a:ext cx="11944354" cy="5847755"/>
          </a:xfrm>
          <a:prstGeom prst="rect">
            <a:avLst/>
          </a:prstGeom>
          <a:noFill/>
        </p:spPr>
        <p:txBody>
          <a:bodyPr wrap="square">
            <a:spAutoFit/>
          </a:bodyPr>
          <a:lstStyle/>
          <a:p>
            <a:pPr marL="342900" indent="-342900">
              <a:buFont typeface="Wingdings" panose="05000000000000000000" pitchFamily="2" charset="2"/>
              <a:buChar char="§"/>
            </a:pPr>
            <a:r>
              <a:rPr lang="fr-FR" sz="2200" dirty="0"/>
              <a:t>Animateur: "Bienvenue dans Global </a:t>
            </a:r>
            <a:r>
              <a:rPr lang="fr-FR" sz="2200" dirty="0" err="1"/>
              <a:t>Voices</a:t>
            </a:r>
            <a:r>
              <a:rPr lang="fr-FR" sz="2200" dirty="0"/>
              <a:t>, le podcast où nous explorons les enjeux critiques affectant les communautés du monde entier. Je suis votre animatrice, Maria Sanchez. Dans l'épisode d'aujourd'hui, nous nous concentrons sur la question essentielle des femmes et des droits fonciers en République Démocratique du Congo, ou RDC. [Pause] Rejoignez-nous alors que nous explorons les défis uniques auxquels les femmes sont confrontées pour garantir leurs droits fonciers, les obstacles culturels et juridiques, ainsi que les efforts entrepris pour autonomiser les femmes et promouvoir l'égalité des genres. Restez avec nous."</a:t>
            </a:r>
          </a:p>
          <a:p>
            <a:endParaRPr lang="fr-FR" sz="2200" dirty="0"/>
          </a:p>
          <a:p>
            <a:pPr marL="342900" indent="-342900">
              <a:buFont typeface="Wingdings" panose="05000000000000000000" pitchFamily="2" charset="2"/>
              <a:buChar char="§"/>
            </a:pPr>
            <a:r>
              <a:rPr lang="fr-FR" sz="2200" dirty="0"/>
              <a:t>Animateur: "Pour comprendre la question des femmes et des droits fonciers en RDC, nous devons examiner à la fois le contexte historique et les réalités actuelles. [Effet sonore : battements de tambour lointains] Historiquement, les systèmes fonciers en RDC ont été profondément influencés par des normes patriarcales, où la propriété foncière et l'héritage sont généralement contrôlés par les hommes. Cette tradition a marginalisé les femmes en ce qui concerne l'accès et la propriété foncière."</a:t>
            </a:r>
          </a:p>
          <a:p>
            <a:pPr marL="342900" indent="-342900">
              <a:buFont typeface="Wingdings" panose="05000000000000000000" pitchFamily="2" charset="2"/>
              <a:buChar char="§"/>
            </a:pPr>
            <a:endParaRPr lang="fr-FR" sz="2200" dirty="0"/>
          </a:p>
          <a:p>
            <a:pPr marL="342900" indent="-342900">
              <a:buFont typeface="Wingdings" panose="05000000000000000000" pitchFamily="2" charset="2"/>
              <a:buChar char="§"/>
            </a:pPr>
            <a:r>
              <a:rPr lang="fr-FR" sz="2200" dirty="0"/>
              <a:t>[Entretien avec une agricultrice locale] "Dans mon village, il est très difficile pour les femmes de posséder des terres. Même si nous faisons la plupart des travaux agricoles, les terres sont généralement enregistrées au nom de nos maris ou parents masculins. Cela rend difficile pour nous de prendre des décisions ou d'investir dans les terres sur lesquelles nous travaillons</a:t>
            </a:r>
            <a:r>
              <a:rPr lang="en-US" sz="2200"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9" y="60327"/>
            <a:ext cx="12029022" cy="769408"/>
          </a:xfrm>
        </p:spPr>
        <p:txBody>
          <a:bodyPr>
            <a:noAutofit/>
          </a:bodyPr>
          <a:lstStyle/>
          <a:p>
            <a:r>
              <a:rPr lang="fr-FR" sz="2800" dirty="0"/>
              <a:t>Exemple de script audio : Femmes et droits fonciers en République Démocratique du Congo (RDC)</a:t>
            </a:r>
            <a:endParaRPr lang="en-US" sz="2800" dirty="0"/>
          </a:p>
        </p:txBody>
      </p:sp>
      <p:sp>
        <p:nvSpPr>
          <p:cNvPr id="4" name="TextBox 3"/>
          <p:cNvSpPr txBox="1"/>
          <p:nvPr/>
        </p:nvSpPr>
        <p:spPr>
          <a:xfrm>
            <a:off x="0" y="985569"/>
            <a:ext cx="11791954" cy="5509200"/>
          </a:xfrm>
          <a:prstGeom prst="rect">
            <a:avLst/>
          </a:prstGeom>
          <a:noFill/>
        </p:spPr>
        <p:txBody>
          <a:bodyPr wrap="square">
            <a:spAutoFit/>
          </a:bodyPr>
          <a:lstStyle/>
          <a:p>
            <a:pPr marL="342900" indent="-342900">
              <a:buFont typeface="Arial" panose="020B0604020202020204" pitchFamily="34" charset="0"/>
              <a:buChar char="•"/>
            </a:pPr>
            <a:r>
              <a:rPr lang="fr-FR" sz="2200" dirty="0"/>
              <a:t>[Entretien avec un représentant d'une ONG]: "Notre organisation collabore avec les communautés locales pour promouvoir des réformes foncières sensibles au genre. Nous organisons des ateliers, fournissons une aide juridique et travaillons avec des leaders traditionnels pour changer les perceptions et les pratiques concernant les droits fonciers des femmes. C'est un effort à long terme, mais nous observons des changements positifs."</a:t>
            </a:r>
          </a:p>
          <a:p>
            <a:pPr marL="342900" indent="-342900">
              <a:buFont typeface="Arial" panose="020B0604020202020204" pitchFamily="34" charset="0"/>
              <a:buChar char="•"/>
            </a:pPr>
            <a:endParaRPr lang="fr-FR" sz="2200" dirty="0"/>
          </a:p>
          <a:p>
            <a:pPr marL="342900" indent="-342900">
              <a:buFont typeface="Arial" panose="020B0604020202020204" pitchFamily="34" charset="0"/>
              <a:buChar char="•"/>
            </a:pPr>
            <a:r>
              <a:rPr lang="fr-FR" sz="2200" dirty="0"/>
              <a:t>Animateur: "Aborder la question des femmes et des droits fonciers en RDC nécessite une approche multifacette incluant des réformes juridiques, l'éducation et l'engagement communautaire. En garantissant un accès égal des femmes à la terre, nous pouvons promouvoir l'égalité des genres et favoriser un développement durable. [Pause] Merci de nous avoir rejoints dans Global </a:t>
            </a:r>
            <a:r>
              <a:rPr lang="fr-FR" sz="2200" dirty="0" err="1"/>
              <a:t>Voices</a:t>
            </a:r>
            <a:r>
              <a:rPr lang="fr-FR" sz="2200" dirty="0"/>
              <a:t>. Nous espérons que cet épisode a mis en lumière la question critique des femmes et des droits fonciers en RDC. Pour plus d'informations et de ressources, visitez notre site web à globalvoices.org. Restez informés et engagés."</a:t>
            </a:r>
          </a:p>
          <a:p>
            <a:pPr marL="342900" indent="-342900">
              <a:buFont typeface="Arial" panose="020B0604020202020204" pitchFamily="34" charset="0"/>
              <a:buChar char="•"/>
            </a:pPr>
            <a:endParaRPr lang="fr-FR" sz="2200" dirty="0"/>
          </a:p>
          <a:p>
            <a:r>
              <a:rPr lang="fr-FR" sz="2200" dirty="0"/>
              <a:t>[</a:t>
            </a:r>
            <a:r>
              <a:rPr lang="fr-FR" sz="2200" dirty="0" err="1"/>
              <a:t>Outro</a:t>
            </a:r>
            <a:r>
              <a:rPr lang="fr-FR" sz="2200" dirty="0"/>
              <a:t> - Musique de fin en fondu]</a:t>
            </a:r>
          </a:p>
          <a:p>
            <a:pPr marL="342900" indent="-342900">
              <a:buFont typeface="Arial" panose="020B0604020202020204" pitchFamily="34" charset="0"/>
              <a:buChar char="•"/>
            </a:pPr>
            <a:r>
              <a:rPr lang="fr-FR" sz="2200" dirty="0"/>
              <a:t>Animateur: "N'oubliez pas de vous abonner à notre podcast et de nous suivre sur les réseaux sociaux. Si vous avez des questions ou des sujets que vous souhaitez que nous abordions, n'hésitez pas à nous contacter. [Musique en fondu] Au revoir!"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7" y="108430"/>
            <a:ext cx="10982325" cy="621486"/>
          </a:xfrm>
        </p:spPr>
        <p:txBody>
          <a:bodyPr>
            <a:normAutofit/>
          </a:bodyPr>
          <a:lstStyle/>
          <a:p>
            <a:r>
              <a:rPr lang="fr-FR" sz="3000" dirty="0"/>
              <a:t>Développement d'affiches</a:t>
            </a:r>
          </a:p>
        </p:txBody>
      </p:sp>
      <p:sp>
        <p:nvSpPr>
          <p:cNvPr id="4" name="TextBox 3"/>
          <p:cNvSpPr txBox="1"/>
          <p:nvPr/>
        </p:nvSpPr>
        <p:spPr>
          <a:xfrm>
            <a:off x="262467" y="877838"/>
            <a:ext cx="11480800" cy="5632311"/>
          </a:xfrm>
          <a:prstGeom prst="rect">
            <a:avLst/>
          </a:prstGeom>
          <a:noFill/>
        </p:spPr>
        <p:txBody>
          <a:bodyPr wrap="square">
            <a:spAutoFit/>
          </a:bodyPr>
          <a:lstStyle/>
          <a:p>
            <a:pPr marL="342900" indent="-342900">
              <a:buFont typeface="Arial" panose="020B0604020202020204" pitchFamily="34" charset="0"/>
              <a:buChar char="•"/>
            </a:pPr>
            <a:r>
              <a:rPr lang="fr-FR" sz="2400" dirty="0"/>
              <a:t>Définir votre objectif et votre public</a:t>
            </a:r>
            <a:r>
              <a:rPr lang="en-US" sz="2400" dirty="0"/>
              <a:t>:</a:t>
            </a:r>
          </a:p>
          <a:p>
            <a:pPr marL="800100" lvl="1" indent="-342900">
              <a:buFont typeface="Wingdings" panose="05000000000000000000" pitchFamily="2" charset="2"/>
              <a:buChar char="ü"/>
            </a:pPr>
            <a:r>
              <a:rPr lang="fr-FR" sz="2400" dirty="0"/>
              <a:t>Déterminez le message principal ou l'objectif de votre affiche (par exemple : promotion d'un événement, information éducative, publicité).</a:t>
            </a:r>
          </a:p>
          <a:p>
            <a:pPr marL="800100" lvl="1" indent="-342900">
              <a:buFont typeface="Wingdings" panose="05000000000000000000" pitchFamily="2" charset="2"/>
              <a:buChar char="ü"/>
            </a:pPr>
            <a:r>
              <a:rPr lang="fr-FR" sz="2400" dirty="0"/>
              <a:t>Identifiez votre public cible pour adapter le contenu et le design en conséquence.</a:t>
            </a:r>
          </a:p>
          <a:p>
            <a:endParaRPr lang="en-US" sz="2400" dirty="0"/>
          </a:p>
          <a:p>
            <a:pPr marL="342900" indent="-342900">
              <a:buFont typeface="Arial" panose="020B0604020202020204" pitchFamily="34" charset="0"/>
              <a:buChar char="•"/>
            </a:pPr>
            <a:r>
              <a:rPr lang="en-US" sz="2400" dirty="0" err="1"/>
              <a:t>Rassembler</a:t>
            </a:r>
            <a:r>
              <a:rPr lang="en-US" sz="2400" dirty="0"/>
              <a:t> le </a:t>
            </a:r>
            <a:r>
              <a:rPr lang="en-US" sz="2400" dirty="0" err="1"/>
              <a:t>contenu</a:t>
            </a:r>
            <a:r>
              <a:rPr lang="en-US" sz="2400" dirty="0"/>
              <a:t>: </a:t>
            </a:r>
          </a:p>
          <a:p>
            <a:pPr marL="800100" lvl="1" indent="-342900">
              <a:buFont typeface="Wingdings" panose="05000000000000000000" pitchFamily="2" charset="2"/>
              <a:buChar char="ü"/>
            </a:pPr>
            <a:r>
              <a:rPr lang="fr-FR" sz="2400" dirty="0"/>
              <a:t>Collectez toutes les informations nécessaires, les images et les graphiques que vous souhaitez inclure.</a:t>
            </a:r>
          </a:p>
          <a:p>
            <a:pPr marL="800100" lvl="1" indent="-342900">
              <a:buFont typeface="Wingdings" panose="05000000000000000000" pitchFamily="2" charset="2"/>
              <a:buChar char="ü"/>
            </a:pPr>
            <a:r>
              <a:rPr lang="fr-FR" sz="2400" dirty="0"/>
              <a:t>Assurez-vous que le contenu est pertinent et soutient le message principal</a:t>
            </a:r>
            <a:r>
              <a:rPr lang="en-US" sz="2400" dirty="0"/>
              <a:t>.</a:t>
            </a:r>
          </a:p>
          <a:p>
            <a:pPr marL="342900" indent="-342900">
              <a:buFont typeface="Arial" panose="020B0604020202020204" pitchFamily="34" charset="0"/>
              <a:buChar char="•"/>
            </a:pPr>
            <a:r>
              <a:rPr lang="fr-FR" sz="2400" dirty="0"/>
              <a:t>Choisir une taille et une orientation</a:t>
            </a:r>
            <a:r>
              <a:rPr lang="en-US" sz="2400" dirty="0"/>
              <a:t>:</a:t>
            </a:r>
          </a:p>
          <a:p>
            <a:pPr marL="800100" lvl="1" indent="-342900">
              <a:buFont typeface="Wingdings" panose="05000000000000000000" pitchFamily="2" charset="2"/>
              <a:buChar char="ü"/>
            </a:pPr>
            <a:r>
              <a:rPr lang="fr-FR" sz="2400" dirty="0"/>
              <a:t>Décidez de la taille de votre affiche (par exemple : A4, A3, A2, etc.).</a:t>
            </a:r>
          </a:p>
          <a:p>
            <a:pPr marL="800100" lvl="1" indent="-342900">
              <a:buFont typeface="Wingdings" panose="05000000000000000000" pitchFamily="2" charset="2"/>
              <a:buChar char="ü"/>
            </a:pPr>
            <a:r>
              <a:rPr lang="fr-FR" sz="2400" dirty="0"/>
              <a:t>Choisissez une orientation adaptée à votre contenu (portrait ou paysage)</a:t>
            </a:r>
            <a:r>
              <a:rPr lang="en-US" sz="2400" dirty="0"/>
              <a:t>.</a:t>
            </a:r>
          </a:p>
          <a:p>
            <a:pPr marL="342900" indent="-342900">
              <a:buFont typeface="Arial" panose="020B0604020202020204" pitchFamily="34" charset="0"/>
              <a:buChar char="•"/>
            </a:pPr>
            <a:r>
              <a:rPr lang="fr-FR" sz="2400" dirty="0"/>
              <a:t>Utiliser un logiciel de conception</a:t>
            </a:r>
            <a:r>
              <a:rPr lang="en-US" sz="2400" dirty="0"/>
              <a:t>:</a:t>
            </a:r>
          </a:p>
          <a:p>
            <a:pPr marL="800100" lvl="1" indent="-342900">
              <a:buFont typeface="Wingdings" panose="05000000000000000000" pitchFamily="2" charset="2"/>
              <a:buChar char="ü"/>
            </a:pPr>
            <a:r>
              <a:rPr lang="fr-FR" sz="2400" dirty="0"/>
              <a:t>Utilisez des logiciels comme Adobe Illustrator, Photoshop, </a:t>
            </a:r>
            <a:r>
              <a:rPr lang="fr-FR" sz="2400" dirty="0" err="1"/>
              <a:t>Canva</a:t>
            </a:r>
            <a:r>
              <a:rPr lang="fr-FR" sz="2400" dirty="0"/>
              <a:t> ou PowerPoint pour créer votre affiche</a:t>
            </a:r>
            <a:r>
              <a:rPr lang="en-US" sz="2400" dirty="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44" y="68793"/>
            <a:ext cx="10982325" cy="556849"/>
          </a:xfrm>
        </p:spPr>
        <p:txBody>
          <a:bodyPr>
            <a:normAutofit/>
          </a:bodyPr>
          <a:lstStyle/>
          <a:p>
            <a:r>
              <a:rPr lang="fr-FR" sz="3000" b="1" dirty="0"/>
              <a:t>Développement d'affiches</a:t>
            </a:r>
          </a:p>
        </p:txBody>
      </p:sp>
      <p:grpSp>
        <p:nvGrpSpPr>
          <p:cNvPr id="5" name="Group 4"/>
          <p:cNvGrpSpPr/>
          <p:nvPr/>
        </p:nvGrpSpPr>
        <p:grpSpPr>
          <a:xfrm>
            <a:off x="2325390" y="838201"/>
            <a:ext cx="8088609" cy="5464742"/>
            <a:chOff x="378057" y="973668"/>
            <a:chExt cx="8088609" cy="5464742"/>
          </a:xfrm>
        </p:grpSpPr>
        <p:pic>
          <p:nvPicPr>
            <p:cNvPr id="3" name="Picture 2"/>
            <p:cNvPicPr>
              <a:picLocks noChangeAspect="1"/>
            </p:cNvPicPr>
            <p:nvPr/>
          </p:nvPicPr>
          <p:blipFill>
            <a:blip r:embed="rId2"/>
            <a:stretch>
              <a:fillRect/>
            </a:stretch>
          </p:blipFill>
          <p:spPr>
            <a:xfrm>
              <a:off x="378057" y="973668"/>
              <a:ext cx="3863743" cy="5464742"/>
            </a:xfrm>
            <a:prstGeom prst="rect">
              <a:avLst/>
            </a:prstGeom>
          </p:spPr>
        </p:pic>
        <p:pic>
          <p:nvPicPr>
            <p:cNvPr id="4" name="Picture 3"/>
            <p:cNvPicPr>
              <a:picLocks noChangeAspect="1"/>
            </p:cNvPicPr>
            <p:nvPr/>
          </p:nvPicPr>
          <p:blipFill>
            <a:blip r:embed="rId3"/>
            <a:stretch>
              <a:fillRect/>
            </a:stretch>
          </p:blipFill>
          <p:spPr>
            <a:xfrm>
              <a:off x="4602923" y="973668"/>
              <a:ext cx="3863743" cy="5464742"/>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5962228" y="1432301"/>
            <a:ext cx="5173132" cy="1200329"/>
          </a:xfrm>
          <a:prstGeom prst="rect">
            <a:avLst/>
          </a:prstGeom>
        </p:spPr>
        <p:txBody>
          <a:bodyPr anchor="ctr" anchorCtr="0">
            <a:normAutofit/>
          </a:bodyPr>
          <a:lstStyle>
            <a:lvl1pPr algn="l" defTabSz="914400" rtl="0" eaLnBrk="1" latinLnBrk="0" hangingPunct="1">
              <a:lnSpc>
                <a:spcPct val="90000"/>
              </a:lnSpc>
              <a:spcBef>
                <a:spcPct val="0"/>
              </a:spcBef>
              <a:buNone/>
              <a:defRPr sz="3600" kern="1200">
                <a:solidFill>
                  <a:srgbClr val="233C7B"/>
                </a:solidFill>
                <a:latin typeface="+mj-lt"/>
                <a:ea typeface="+mj-ea"/>
                <a:cs typeface="+mj-cs"/>
              </a:defRPr>
            </a:lvl1pPr>
          </a:lstStyle>
          <a:p>
            <a:pPr algn="ctr"/>
            <a:r>
              <a:rPr lang="en-US" sz="8000" dirty="0">
                <a:solidFill>
                  <a:srgbClr val="0788C5"/>
                </a:solidFill>
              </a:rPr>
              <a:t>Merci!</a:t>
            </a:r>
          </a:p>
        </p:txBody>
      </p:sp>
      <p:sp>
        <p:nvSpPr>
          <p:cNvPr id="3" name="TextBox 2"/>
          <p:cNvSpPr txBox="1"/>
          <p:nvPr/>
        </p:nvSpPr>
        <p:spPr>
          <a:xfrm>
            <a:off x="6714068" y="2746514"/>
            <a:ext cx="5173132" cy="553998"/>
          </a:xfrm>
          <a:prstGeom prst="rect">
            <a:avLst/>
          </a:prstGeom>
          <a:noFill/>
        </p:spPr>
        <p:txBody>
          <a:bodyPr wrap="square">
            <a:spAutoFit/>
          </a:bodyPr>
          <a:lstStyle/>
          <a:p>
            <a:r>
              <a:rPr lang="en-GB" sz="3000" b="1" dirty="0">
                <a:solidFill>
                  <a:srgbClr val="002060"/>
                </a:solidFill>
              </a:rPr>
              <a:t>Session de questions-</a:t>
            </a:r>
            <a:r>
              <a:rPr lang="en-GB" sz="3000" b="1" dirty="0" err="1">
                <a:solidFill>
                  <a:srgbClr val="002060"/>
                </a:solidFill>
              </a:rPr>
              <a:t>réponses</a:t>
            </a:r>
            <a:endParaRPr lang="en-GB" sz="3000" b="1"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133" y="2015066"/>
            <a:ext cx="12005734" cy="1761067"/>
          </a:xfrm>
        </p:spPr>
        <p:txBody>
          <a:bodyPr/>
          <a:lstStyle/>
          <a:p>
            <a:pPr marL="0" indent="0">
              <a:buNone/>
            </a:pPr>
            <a:endParaRPr lang="en-US" dirty="0"/>
          </a:p>
          <a:p>
            <a:pPr marL="0" indent="0">
              <a:buNone/>
            </a:pPr>
            <a:r>
              <a:rPr lang="fr-FR" sz="3000" dirty="0"/>
              <a:t>Comment réfléchir et planifier l’égalité des sexes et l’inclusion sociale (GESI) dans le processus de rédaction de propositions</a:t>
            </a:r>
          </a:p>
          <a:p>
            <a:pPr marL="0" indent="0">
              <a:buNone/>
            </a:pPr>
            <a:endParaRPr lang="fr-FR"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236" y="94192"/>
            <a:ext cx="11439740" cy="1325563"/>
          </a:xfrm>
        </p:spPr>
        <p:txBody>
          <a:bodyPr anchor="t">
            <a:normAutofit/>
          </a:bodyPr>
          <a:lstStyle/>
          <a:p>
            <a:r>
              <a:rPr lang="fr-FR" dirty="0"/>
              <a:t>Considérations GESI dans la conception de projets et l’élaboration de propositions</a:t>
            </a:r>
            <a:endParaRPr lang="en-US" dirty="0"/>
          </a:p>
        </p:txBody>
      </p:sp>
      <p:sp>
        <p:nvSpPr>
          <p:cNvPr id="6" name="TextBox 5"/>
          <p:cNvSpPr txBox="1"/>
          <p:nvPr/>
        </p:nvSpPr>
        <p:spPr>
          <a:xfrm>
            <a:off x="310091" y="1134589"/>
            <a:ext cx="11029952" cy="1569660"/>
          </a:xfrm>
          <a:prstGeom prst="rect">
            <a:avLst/>
          </a:prstGeom>
          <a:noFill/>
        </p:spPr>
        <p:txBody>
          <a:bodyPr wrap="square" rtlCol="0">
            <a:spAutoFit/>
          </a:bodyPr>
          <a:lstStyle/>
          <a:p>
            <a:r>
              <a:rPr lang="en-US" sz="2400" b="1" dirty="0">
                <a:solidFill>
                  <a:schemeClr val="accent2"/>
                </a:solidFill>
              </a:rPr>
              <a:t>Le cadre </a:t>
            </a:r>
            <a:r>
              <a:rPr lang="en-US" sz="2400" b="1" dirty="0" err="1">
                <a:solidFill>
                  <a:schemeClr val="accent2"/>
                </a:solidFill>
              </a:rPr>
              <a:t>Atteindre</a:t>
            </a:r>
            <a:r>
              <a:rPr lang="en-US" sz="2400" b="1" dirty="0">
                <a:solidFill>
                  <a:schemeClr val="accent2"/>
                </a:solidFill>
              </a:rPr>
              <a:t>-</a:t>
            </a:r>
            <a:r>
              <a:rPr lang="en-US" sz="2400" b="1" dirty="0" err="1">
                <a:solidFill>
                  <a:schemeClr val="accent2"/>
                </a:solidFill>
              </a:rPr>
              <a:t>Bénéficier</a:t>
            </a:r>
            <a:r>
              <a:rPr lang="en-US" sz="2400" b="1" dirty="0">
                <a:solidFill>
                  <a:schemeClr val="accent2"/>
                </a:solidFill>
              </a:rPr>
              <a:t>-</a:t>
            </a:r>
            <a:r>
              <a:rPr lang="en-US" sz="2400" b="1" dirty="0" err="1">
                <a:solidFill>
                  <a:schemeClr val="accent2"/>
                </a:solidFill>
              </a:rPr>
              <a:t>Autonomiser</a:t>
            </a:r>
            <a:r>
              <a:rPr lang="en-US" sz="2400" b="1" dirty="0">
                <a:solidFill>
                  <a:schemeClr val="accent2"/>
                </a:solidFill>
              </a:rPr>
              <a:t>-Transformer (RBET) </a:t>
            </a:r>
            <a:r>
              <a:rPr lang="fr-FR" sz="2400" dirty="0"/>
              <a:t>aide les chercheurs à aligner leurs activités avec le niveau d’intégration de genre visé dans leurs projets</a:t>
            </a:r>
            <a:r>
              <a:rPr lang="en-US" sz="2400" dirty="0"/>
              <a:t>.</a:t>
            </a:r>
          </a:p>
          <a:p>
            <a:r>
              <a:rPr lang="en-US" sz="2400" dirty="0"/>
              <a:t>	   </a:t>
            </a:r>
            <a:r>
              <a:rPr lang="en-US" sz="2400" dirty="0">
                <a:solidFill>
                  <a:srgbClr val="0070C0"/>
                </a:solidFill>
                <a:hlinkClick r:id="rId3"/>
              </a:rPr>
              <a:t>Cadres </a:t>
            </a:r>
            <a:r>
              <a:rPr lang="en-US" sz="2400" dirty="0"/>
              <a:t>de genre</a:t>
            </a:r>
          </a:p>
          <a:p>
            <a:r>
              <a:rPr lang="en-US" sz="2400" i="1" dirty="0"/>
              <a:t>	</a:t>
            </a:r>
            <a:endParaRPr lang="en-US" sz="2400" b="1" i="1" dirty="0"/>
          </a:p>
        </p:txBody>
      </p:sp>
      <p:cxnSp>
        <p:nvCxnSpPr>
          <p:cNvPr id="2" name="Straight Arrow Connector 1"/>
          <p:cNvCxnSpPr/>
          <p:nvPr/>
        </p:nvCxnSpPr>
        <p:spPr>
          <a:xfrm>
            <a:off x="517544" y="2119573"/>
            <a:ext cx="883578"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t="22387"/>
          <a:stretch>
            <a:fillRect/>
          </a:stretch>
        </p:blipFill>
        <p:spPr>
          <a:xfrm>
            <a:off x="39158" y="2460152"/>
            <a:ext cx="10070588" cy="4293493"/>
          </a:xfrm>
          <a:prstGeom prst="rect">
            <a:avLst/>
          </a:prstGeom>
        </p:spPr>
      </p:pic>
      <p:sp>
        <p:nvSpPr>
          <p:cNvPr id="9" name="TextBox 8"/>
          <p:cNvSpPr txBox="1"/>
          <p:nvPr/>
        </p:nvSpPr>
        <p:spPr>
          <a:xfrm>
            <a:off x="10422925" y="2704249"/>
            <a:ext cx="1729917" cy="3970318"/>
          </a:xfrm>
          <a:prstGeom prst="rect">
            <a:avLst/>
          </a:prstGeom>
          <a:noFill/>
        </p:spPr>
        <p:txBody>
          <a:bodyPr wrap="square">
            <a:spAutoFit/>
          </a:bodyPr>
          <a:lstStyle/>
          <a:p>
            <a:r>
              <a:rPr lang="en-US" dirty="0" err="1"/>
              <a:t>Nchanji</a:t>
            </a:r>
            <a:r>
              <a:rPr lang="en-US" dirty="0"/>
              <a:t>, E. (2021) </a:t>
            </a:r>
            <a:r>
              <a:rPr lang="fr-FR" dirty="0"/>
              <a:t>Cadres de genre. [Infographie sur la manière d’intégrer concrètement le genre dans votre recherche en utilisant le cadre Atteindre, Bénéficier, Autonomiser et Transformer.</a:t>
            </a:r>
            <a:r>
              <a:rPr lang="en-US" dirty="0"/>
              <a:t>] 1 p. </a:t>
            </a:r>
            <a:r>
              <a:rPr lang="en-US" dirty="0">
                <a:hlinkClick r:id="rId5"/>
              </a:rPr>
              <a:t>https://hdl.handle.net/10568/113188</a:t>
            </a:r>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984" y="212725"/>
            <a:ext cx="11826031" cy="1325563"/>
          </a:xfrm>
        </p:spPr>
        <p:txBody>
          <a:bodyPr anchor="t">
            <a:normAutofit fontScale="90000"/>
          </a:bodyPr>
          <a:lstStyle/>
          <a:p>
            <a:r>
              <a:rPr lang="fr-FR" dirty="0"/>
              <a:t>Considérations GESI dans la conception de projets et l’élaboration de propositions</a:t>
            </a:r>
            <a:br>
              <a:rPr lang="fr-FR" dirty="0"/>
            </a:br>
            <a:endParaRPr lang="fr-FR" dirty="0"/>
          </a:p>
        </p:txBody>
      </p:sp>
      <p:sp>
        <p:nvSpPr>
          <p:cNvPr id="6" name="TextBox 5"/>
          <p:cNvSpPr txBox="1"/>
          <p:nvPr/>
        </p:nvSpPr>
        <p:spPr>
          <a:xfrm>
            <a:off x="792691" y="1758422"/>
            <a:ext cx="11029952" cy="3046988"/>
          </a:xfrm>
          <a:prstGeom prst="rect">
            <a:avLst/>
          </a:prstGeom>
          <a:noFill/>
        </p:spPr>
        <p:txBody>
          <a:bodyPr wrap="square" rtlCol="0">
            <a:spAutoFit/>
          </a:bodyPr>
          <a:lstStyle/>
          <a:p>
            <a:endParaRPr lang="en-US" sz="2400" b="1" dirty="0">
              <a:solidFill>
                <a:srgbClr val="233C7B"/>
              </a:solidFill>
            </a:endParaRPr>
          </a:p>
          <a:p>
            <a:pPr marL="342900" indent="-342900">
              <a:buFont typeface="Wingdings" panose="05000000000000000000" pitchFamily="2" charset="2"/>
              <a:buChar char="Ø"/>
            </a:pPr>
            <a:r>
              <a:rPr lang="fr-FR" sz="2400" b="1" dirty="0">
                <a:solidFill>
                  <a:schemeClr val="accent2"/>
                </a:solidFill>
              </a:rPr>
              <a:t>Intégrer le GESI dans la conception de projets et la rédaction de propositions de recherche </a:t>
            </a:r>
            <a:r>
              <a:rPr lang="fr-FR" sz="2400" dirty="0"/>
              <a:t>nécessite non seulement d’incorporer le GESI dans les activités, mais aussi de mesurer sa contribution à la résolution des problèmes de genre (MEL) et de communiquer efficacement les résultats et les leçons apprises</a:t>
            </a:r>
            <a:r>
              <a:rPr lang="fr-FR" sz="2400" dirty="0">
                <a:solidFill>
                  <a:srgbClr val="002060"/>
                </a:solidFill>
              </a:rPr>
              <a:t>.</a:t>
            </a:r>
            <a:endParaRPr lang="en-US" sz="2400" b="1" dirty="0">
              <a:solidFill>
                <a:schemeClr val="accent2"/>
              </a:solidFill>
            </a:endParaRPr>
          </a:p>
          <a:p>
            <a:r>
              <a:rPr lang="en-US" sz="2400" b="1" dirty="0">
                <a:solidFill>
                  <a:schemeClr val="accent2"/>
                </a:solidFill>
              </a:rPr>
              <a:t>	</a:t>
            </a:r>
            <a:endParaRPr lang="en-US" sz="2400" dirty="0"/>
          </a:p>
          <a:p>
            <a:endParaRPr lang="en-US" sz="2400" dirty="0"/>
          </a:p>
          <a:p>
            <a:r>
              <a:rPr lang="en-US" sz="2400" i="1" dirty="0"/>
              <a:t>	</a:t>
            </a:r>
            <a:endParaRPr lang="en-US" sz="2400" b="1"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133" y="17463"/>
            <a:ext cx="11861800" cy="1041315"/>
          </a:xfrm>
        </p:spPr>
        <p:txBody>
          <a:bodyPr>
            <a:noAutofit/>
          </a:bodyPr>
          <a:lstStyle/>
          <a:p>
            <a:r>
              <a:rPr lang="fr-FR" dirty="0"/>
              <a:t>Composition de l’équipe des lignes directrices sur le genre Rédaction de propositions</a:t>
            </a:r>
            <a:br>
              <a:rPr lang="fr-FR" dirty="0"/>
            </a:br>
            <a:endParaRPr lang="fr-FR" dirty="0"/>
          </a:p>
        </p:txBody>
      </p:sp>
      <p:sp>
        <p:nvSpPr>
          <p:cNvPr id="5" name="Content Placeholder 4"/>
          <p:cNvSpPr>
            <a:spLocks noGrp="1"/>
          </p:cNvSpPr>
          <p:nvPr>
            <p:ph idx="1"/>
          </p:nvPr>
        </p:nvSpPr>
        <p:spPr>
          <a:xfrm>
            <a:off x="196962" y="1260558"/>
            <a:ext cx="4275666" cy="5268579"/>
          </a:xfrm>
        </p:spPr>
        <p:txBody>
          <a:bodyPr>
            <a:normAutofit fontScale="92500" lnSpcReduction="20000"/>
          </a:bodyPr>
          <a:lstStyle/>
          <a:p>
            <a:r>
              <a:rPr lang="fr-FR" dirty="0"/>
              <a:t>Expert ou conseiller en genre</a:t>
            </a:r>
          </a:p>
          <a:p>
            <a:r>
              <a:rPr lang="fr-FR" dirty="0"/>
              <a:t>Nombre presque égal d’hommes et de femmes dirigeant la proposition</a:t>
            </a:r>
          </a:p>
          <a:p>
            <a:r>
              <a:rPr lang="fr-FR" dirty="0"/>
              <a:t>Sexe du PI (de préférence une femme qui est également experte)</a:t>
            </a:r>
          </a:p>
          <a:p>
            <a:r>
              <a:rPr lang="fr-FR" dirty="0"/>
              <a:t>Bénéficiaires – ventilés par sexe et genre – l’intersectionnalité doit être prise en compte – aborder l’inégalité de genre est essentiel, il faut une analyse de genre</a:t>
            </a:r>
          </a:p>
          <a:p>
            <a:r>
              <a:rPr lang="fr-FR" dirty="0"/>
              <a:t>Les parties prenantes doivent être consultées, en particulier les marginalisées</a:t>
            </a:r>
          </a:p>
          <a:p>
            <a:r>
              <a:rPr lang="fr-FR" dirty="0"/>
              <a:t>Soutien à l’amélioration des propositions</a:t>
            </a: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5390147" y="994611"/>
            <a:ext cx="6708720" cy="54739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090" y="139700"/>
            <a:ext cx="10910025" cy="744008"/>
          </a:xfrm>
        </p:spPr>
        <p:txBody>
          <a:bodyPr>
            <a:normAutofit fontScale="90000"/>
          </a:bodyPr>
          <a:lstStyle/>
          <a:p>
            <a:r>
              <a:rPr lang="fr-FR" dirty="0"/>
              <a:t>Intégration du genre dans la rédaction de propositions</a:t>
            </a:r>
            <a:br>
              <a:rPr lang="fr-FR" dirty="0"/>
            </a:br>
            <a:endParaRPr lang="fr-FR" dirty="0"/>
          </a:p>
        </p:txBody>
      </p:sp>
      <p:sp>
        <p:nvSpPr>
          <p:cNvPr id="5" name="Content Placeholder 4"/>
          <p:cNvSpPr>
            <a:spLocks noGrp="1"/>
          </p:cNvSpPr>
          <p:nvPr>
            <p:ph idx="1"/>
          </p:nvPr>
        </p:nvSpPr>
        <p:spPr>
          <a:xfrm>
            <a:off x="431800" y="815789"/>
            <a:ext cx="11222317" cy="5719482"/>
          </a:xfrm>
        </p:spPr>
        <p:txBody>
          <a:bodyPr>
            <a:normAutofit/>
          </a:bodyPr>
          <a:lstStyle/>
          <a:p>
            <a:pPr marL="0" indent="0">
              <a:buNone/>
            </a:pPr>
            <a:r>
              <a:rPr lang="fr-FR" sz="2600" b="1" dirty="0">
                <a:solidFill>
                  <a:srgbClr val="F68B33"/>
                </a:solidFill>
              </a:rPr>
              <a:t>Réfléchir et intégrer le genre dans les différents composants ci-dessous</a:t>
            </a:r>
            <a:r>
              <a:rPr lang="en-US" sz="2600" b="1" dirty="0">
                <a:solidFill>
                  <a:srgbClr val="F68B33"/>
                </a:solidFill>
              </a:rPr>
              <a:t>;</a:t>
            </a:r>
          </a:p>
          <a:p>
            <a:pPr>
              <a:buFont typeface="Wingdings" panose="05000000000000000000" pitchFamily="2" charset="2"/>
              <a:buChar char="Ø"/>
            </a:pPr>
            <a:r>
              <a:rPr lang="fr-FR" sz="2600" dirty="0"/>
              <a:t>Note conceptuelle</a:t>
            </a:r>
          </a:p>
          <a:p>
            <a:pPr>
              <a:buFont typeface="Wingdings" panose="05000000000000000000" pitchFamily="2" charset="2"/>
              <a:buChar char="Ø"/>
            </a:pPr>
            <a:r>
              <a:rPr lang="fr-FR" sz="2600" dirty="0"/>
              <a:t>Description du programme</a:t>
            </a:r>
          </a:p>
          <a:p>
            <a:pPr>
              <a:buFont typeface="Wingdings" panose="05000000000000000000" pitchFamily="2" charset="2"/>
              <a:buChar char="Ø"/>
            </a:pPr>
            <a:r>
              <a:rPr lang="fr-FR" sz="2600" dirty="0"/>
              <a:t>Objectifs de recherche</a:t>
            </a:r>
          </a:p>
          <a:p>
            <a:pPr>
              <a:buFont typeface="Wingdings" panose="05000000000000000000" pitchFamily="2" charset="2"/>
              <a:buChar char="Ø"/>
            </a:pPr>
            <a:r>
              <a:rPr lang="fr-FR" sz="2600" dirty="0"/>
              <a:t>PMF - Livrables du projet – activités/résultats ; indicateurs quantitatifs et qualitatifs</a:t>
            </a:r>
          </a:p>
          <a:p>
            <a:pPr>
              <a:buFont typeface="Wingdings" panose="05000000000000000000" pitchFamily="2" charset="2"/>
              <a:buChar char="Ø"/>
            </a:pPr>
            <a:r>
              <a:rPr lang="fr-FR" sz="2600" dirty="0"/>
              <a:t>Modèle logique ; exigences de suivi, d’évaluation et de rapport</a:t>
            </a:r>
          </a:p>
          <a:p>
            <a:pPr>
              <a:buFont typeface="Wingdings" panose="05000000000000000000" pitchFamily="2" charset="2"/>
              <a:buChar char="Ø"/>
            </a:pPr>
            <a:r>
              <a:rPr lang="fr-FR" sz="2600" dirty="0"/>
              <a:t>Budgets</a:t>
            </a:r>
          </a:p>
          <a:p>
            <a:pPr marL="0" indent="0">
              <a:buNone/>
            </a:pPr>
            <a:endParaRPr lang="en-US" sz="2600" dirty="0"/>
          </a:p>
          <a:p>
            <a:pPr>
              <a:buFont typeface="Wingdings" panose="05000000000000000000" pitchFamily="2" charset="2"/>
              <a:buChar char="q"/>
            </a:pPr>
            <a:r>
              <a:rPr lang="fr-FR" sz="2600" dirty="0"/>
              <a:t>Les équipes de conception doivent s’assurer que toutes les questions d’égalité des sexes sont intégrées tout au long de la proposition plutôt que dans les sections sur le genre.</a:t>
            </a:r>
          </a:p>
          <a:p>
            <a:pPr>
              <a:buFont typeface="Wingdings" panose="05000000000000000000" pitchFamily="2" charset="2"/>
              <a:buChar char="q"/>
            </a:pPr>
            <a:r>
              <a:rPr lang="fr-FR" sz="2600" dirty="0"/>
              <a:t>La perspective de genre est essentielle du début à la fin et dans tous les aspects du projet.</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55*502"/>
  <p:tag name="TABLE_ENDDRAG_RECT" val="0*40*955*50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arlow SemiBold"/>
        <a:ea typeface=""/>
        <a:cs typeface=""/>
      </a:majorFont>
      <a:minorFont>
        <a:latin typeface="Barlow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5094</Words>
  <Application>Microsoft Office PowerPoint</Application>
  <PresentationFormat>Widescreen</PresentationFormat>
  <Paragraphs>392</Paragraphs>
  <Slides>46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Barlow SemiBold</vt:lpstr>
      <vt:lpstr>-apple-system</vt:lpstr>
      <vt:lpstr>Barlow Condensed (Body)</vt:lpstr>
      <vt:lpstr>Arial</vt:lpstr>
      <vt:lpstr>Calibri</vt:lpstr>
      <vt:lpstr>Verdana</vt:lpstr>
      <vt:lpstr>Wingdings</vt:lpstr>
      <vt:lpstr>Aptos</vt:lpstr>
      <vt:lpstr>Gill Sans</vt:lpstr>
      <vt:lpstr>Cabin</vt:lpstr>
      <vt:lpstr>Barlow Condensed</vt:lpstr>
      <vt:lpstr>1_Office Theme</vt:lpstr>
      <vt:lpstr>Recherche transformative sur le genre, de la rédaction de propositions à l'évaluation </vt:lpstr>
      <vt:lpstr>Plan</vt:lpstr>
      <vt:lpstr>La longue route vers l'égalité des genres…</vt:lpstr>
      <vt:lpstr>ODD 5: Parvenir à l’égalité des sexes et autonomiser toutes les femmes et les filles…</vt:lpstr>
      <vt:lpstr>PowerPoint Presentation</vt:lpstr>
      <vt:lpstr>Considérations GESI dans la conception de projets et l’élaboration de propositions</vt:lpstr>
      <vt:lpstr>Considérations GESI dans la conception de projets et l’élaboration de propositions </vt:lpstr>
      <vt:lpstr>Composition de l’équipe des lignes directrices sur le genre Rédaction de propositions </vt:lpstr>
      <vt:lpstr>Intégration du genre dans la rédaction de propositions </vt:lpstr>
      <vt:lpstr>Considérations GESI dans la conception de projets et l’élaboration de propositions </vt:lpstr>
      <vt:lpstr>Example of gender scoring card for Global Affairs Canada</vt:lpstr>
      <vt:lpstr>Exemple de guide d'intégration du genre – Fondation Gates</vt:lpstr>
      <vt:lpstr>Exemples de propositions où le genre a été correctement intégré</vt:lpstr>
      <vt:lpstr>PowerPoint Presentation</vt:lpstr>
      <vt:lpstr>Différents donateurs - Stratégie de genre pouvant servir de guide</vt:lpstr>
      <vt:lpstr>PowerPoint Presentation</vt:lpstr>
      <vt:lpstr>PowerPoint Presentation</vt:lpstr>
      <vt:lpstr>Que fait GTA pour promouvoir l'égalité ?</vt:lpstr>
      <vt:lpstr>Indicateurs Transformateurs de Genre</vt:lpstr>
      <vt:lpstr>Concevoir des Indicateurs de Genre Transformateurs et Complets</vt:lpstr>
      <vt:lpstr>Quel sont les indicateurs?</vt:lpstr>
      <vt:lpstr>Processus en cinq étapes pour développer des indicateurs de changement transformateur de genre</vt:lpstr>
      <vt:lpstr>Mesurer les progrès vers l'égalité de genre</vt:lpstr>
      <vt:lpstr>PowerPoint Presentation</vt:lpstr>
      <vt:lpstr>Exemple Cas 1</vt:lpstr>
      <vt:lpstr>Point Clé: </vt:lpstr>
      <vt:lpstr>Exemple Cas 2</vt:lpstr>
      <vt:lpstr>PowerPoint Presentation</vt:lpstr>
      <vt:lpstr>PowerPoint Presentation</vt:lpstr>
      <vt:lpstr>Inclusive communication should consider:  </vt:lpstr>
      <vt:lpstr>Publics cibles et approches de communication</vt:lpstr>
      <vt:lpstr>Publics cibles et approches de communication</vt:lpstr>
      <vt:lpstr>Rédaction de rapports</vt:lpstr>
      <vt:lpstr>Rédaction de rapports </vt:lpstr>
      <vt:lpstr>Rédaction de rapports  </vt:lpstr>
      <vt:lpstr>Développer des guides</vt:lpstr>
      <vt:lpstr>Développement de PowerPoint</vt:lpstr>
      <vt:lpstr>Développement de PowerPoint</vt:lpstr>
      <vt:lpstr>Développement de PowerPoints</vt:lpstr>
      <vt:lpstr>Développer des scripts radio/audio</vt:lpstr>
      <vt:lpstr>Développer des scripts radio/audio</vt:lpstr>
      <vt:lpstr>Développement de scripts radio/audio – Exemple de script audio : Femmes et droits fonciers en République Démocratique du Congo (RDC)</vt:lpstr>
      <vt:lpstr>Exemple de script audio : Femmes et droits fonciers en République Démocratique du Congo (RDC)</vt:lpstr>
      <vt:lpstr>Développement d'affiches</vt:lpstr>
      <vt:lpstr>Développement d'affiches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Gutierrez, Daniel (Alliance Bioversity-CIAT)</dc:creator>
  <cp:lastModifiedBy>Eileen Bogweh Nchanji</cp:lastModifiedBy>
  <cp:revision>55</cp:revision>
  <dcterms:created xsi:type="dcterms:W3CDTF">2022-10-25T10:56:00Z</dcterms:created>
  <dcterms:modified xsi:type="dcterms:W3CDTF">2025-02-11T06:43:31Z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F9407A7328FE4271B43803298CA550D2_13</vt:lpwstr>
  </property>
  <property fmtid="{D5CDD505-2E9C-101B-9397-08002B2CF9AE}" pid="3" name="KSOProductBuildVer">
    <vt:lpwstr>1036-12.2.0.19805</vt:lpwstr>
  </property>
</Properties>
</file>