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2.xml" ContentType="application/vnd.ms-office.chartcolorstyle+xml"/>
  <Override PartName="/ppt/charts/style2.xml" ContentType="application/vnd.ms-office.chartstyle+xml"/>
  <Override PartName="/ppt/theme/theme1.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style7.xml" ContentType="application/vnd.ms-office.chartstyle+xml"/>
  <Override PartName="/ppt/charts/style1.xml" ContentType="application/vnd.ms-office.chartstyle+xml"/>
  <Override PartName="/ppt/charts/chart1.xml" ContentType="application/vnd.openxmlformats-officedocument.drawingml.chart+xml"/>
  <Override PartName="/ppt/charts/colors6.xml" ContentType="application/vnd.ms-office.chartcolorstyle+xml"/>
  <Override PartName="/ppt/charts/style6.xml" ContentType="application/vnd.ms-office.chartstyle+xml"/>
  <Override PartName="/ppt/charts/chart7.xml" ContentType="application/vnd.openxmlformats-officedocument.drawingml.chart+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colors1.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70" r:id="rId5"/>
    <p:sldId id="258" r:id="rId6"/>
    <p:sldId id="259" r:id="rId7"/>
    <p:sldId id="274" r:id="rId8"/>
    <p:sldId id="273" r:id="rId9"/>
    <p:sldId id="260" r:id="rId10"/>
    <p:sldId id="268" r:id="rId11"/>
    <p:sldId id="269" r:id="rId12"/>
    <p:sldId id="261" r:id="rId13"/>
    <p:sldId id="263" r:id="rId14"/>
    <p:sldId id="265" r:id="rId15"/>
    <p:sldId id="279" r:id="rId16"/>
    <p:sldId id="26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Didi, Hagar (IFPRI)" initials="EH(" lastIdx="1" clrIdx="0">
    <p:extLst>
      <p:ext uri="{19B8F6BF-5375-455C-9EA6-DF929625EA0E}">
        <p15:presenceInfo xmlns:p15="http://schemas.microsoft.com/office/powerpoint/2012/main" userId="S::H.ELDIDI@cgiar.org::834b5724-e7fb-4252-a574-2713e1df2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6032" autoAdjust="0"/>
  </p:normalViewPr>
  <p:slideViewPr>
    <p:cSldViewPr snapToGrid="0">
      <p:cViewPr varScale="1">
        <p:scale>
          <a:sx n="21" d="100"/>
          <a:sy n="21" d="100"/>
        </p:scale>
        <p:origin x="233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Strands of research</a:t>
            </a:r>
          </a:p>
        </c:rich>
      </c:tx>
      <c:layout>
        <c:manualLayout>
          <c:xMode val="edge"/>
          <c:yMode val="edge"/>
          <c:x val="0.34343911776221342"/>
          <c:y val="5.34001325542660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0386740331491"/>
          <c:y val="0.1426693788244045"/>
          <c:w val="0.46666093879149084"/>
          <c:h val="0.7931045063029093"/>
        </c:manualLayout>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707-4A33-A121-49704E43805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707-4A33-A121-49704E43805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2707-4A33-A121-49704E43805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2707-4A33-A121-49704E438059}"/>
              </c:ext>
            </c:extLst>
          </c:dPt>
          <c:dLbls>
            <c:dLbl>
              <c:idx val="0"/>
              <c:layout>
                <c:manualLayout>
                  <c:x val="4.4444553805774278E-2"/>
                  <c:y val="-6.4814632545931755E-2"/>
                </c:manualLayout>
              </c:layout>
              <c:tx>
                <c:rich>
                  <a:bodyPr/>
                  <a:lstStyle/>
                  <a:p>
                    <a:fld id="{E0EB066E-D5C8-4DE3-8317-E0833CA4607A}" type="CELLRANGE">
                      <a:rPr lang="en-US" baseline="0"/>
                      <a:pPr/>
                      <a:t>[CELLRANGE]</a:t>
                    </a:fld>
                    <a:r>
                      <a:rPr lang="en-US" baseline="0"/>
                      <a:t>, </a:t>
                    </a:r>
                    <a:fld id="{F5533DD2-B64B-4CF0-87A6-BA89B7609F4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layout>
                    <c:manualLayout>
                      <c:w val="9.7097331583552049E-2"/>
                      <c:h val="6.4745552639253412E-2"/>
                    </c:manualLayout>
                  </c15:layout>
                  <c15:dlblFieldTable/>
                  <c15:showDataLabelsRange val="1"/>
                </c:ext>
                <c:ext xmlns:c16="http://schemas.microsoft.com/office/drawing/2014/chart" uri="{C3380CC4-5D6E-409C-BE32-E72D297353CC}">
                  <c16:uniqueId val="{00000001-2707-4A33-A121-49704E438059}"/>
                </c:ext>
              </c:extLst>
            </c:dLbl>
            <c:dLbl>
              <c:idx val="1"/>
              <c:layout>
                <c:manualLayout>
                  <c:x val="4.4444444444444446E-2"/>
                  <c:y val="-1.3888888888888888E-2"/>
                </c:manualLayout>
              </c:layout>
              <c:tx>
                <c:rich>
                  <a:bodyPr/>
                  <a:lstStyle/>
                  <a:p>
                    <a:fld id="{8C994550-E7AC-40F8-8D09-9F5EBA7920C0}" type="CELLRANGE">
                      <a:rPr lang="en-US" baseline="0"/>
                      <a:pPr/>
                      <a:t>[CELLRANGE]</a:t>
                    </a:fld>
                    <a:r>
                      <a:rPr lang="en-US" baseline="0"/>
                      <a:t>, </a:t>
                    </a:r>
                    <a:fld id="{91D778CB-682C-497B-9FAB-39765CB68E9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707-4A33-A121-49704E438059}"/>
                </c:ext>
              </c:extLst>
            </c:dLbl>
            <c:dLbl>
              <c:idx val="2"/>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2707-4A33-A121-49704E438059}"/>
                </c:ext>
              </c:extLst>
            </c:dLbl>
            <c:dLbl>
              <c:idx val="3"/>
              <c:tx>
                <c:rich>
                  <a:bodyPr/>
                  <a:lstStyle/>
                  <a:p>
                    <a:endParaRPr lang="en-US"/>
                  </a:p>
                </c:rich>
              </c:tx>
              <c:showLegendKey val="0"/>
              <c:showVal val="1"/>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2707-4A33-A121-49704E4380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Sheet1!$G$2:$G$5</c:f>
              <c:strCache>
                <c:ptCount val="3"/>
                <c:pt idx="0">
                  <c:v>A</c:v>
                </c:pt>
                <c:pt idx="1">
                  <c:v>B</c:v>
                </c:pt>
                <c:pt idx="2">
                  <c:v>A&amp;B</c:v>
                </c:pt>
              </c:strCache>
            </c:strRef>
          </c:cat>
          <c:val>
            <c:numRef>
              <c:f>Sheet1!$H$2:$H$5</c:f>
              <c:numCache>
                <c:formatCode>0%</c:formatCode>
                <c:ptCount val="4"/>
                <c:pt idx="0">
                  <c:v>0.9</c:v>
                </c:pt>
                <c:pt idx="1">
                  <c:v>0.49</c:v>
                </c:pt>
              </c:numCache>
            </c:numRef>
          </c:val>
          <c:extLst>
            <c:ext xmlns:c15="http://schemas.microsoft.com/office/drawing/2012/chart" uri="{02D57815-91ED-43cb-92C2-25804820EDAC}">
              <c15:datalabelsRange>
                <c15:f>Sheet1!$C$3:$C$4</c15:f>
                <c15:dlblRangeCache>
                  <c:ptCount val="2"/>
                  <c:pt idx="0">
                    <c:v>62</c:v>
                  </c:pt>
                  <c:pt idx="1">
                    <c:v>34</c:v>
                  </c:pt>
                </c15:dlblRangeCache>
              </c15:datalabelsRange>
            </c:ext>
            <c:ext xmlns:c16="http://schemas.microsoft.com/office/drawing/2014/chart" uri="{C3380CC4-5D6E-409C-BE32-E72D297353CC}">
              <c16:uniqueId val="{00000008-2707-4A33-A121-49704E438059}"/>
            </c:ext>
          </c:extLst>
        </c:ser>
        <c:ser>
          <c:idx val="1"/>
          <c:order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A-2707-4A33-A121-49704E438059}"/>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C-2707-4A33-A121-49704E43805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E-2707-4A33-A121-49704E438059}"/>
              </c:ext>
            </c:extLst>
          </c:dPt>
          <c:dPt>
            <c:idx val="3"/>
            <c:bubble3D val="0"/>
            <c:spPr>
              <a:solidFill>
                <a:schemeClr val="bg1"/>
              </a:solidFill>
              <a:ln w="19050">
                <a:solidFill>
                  <a:schemeClr val="lt1"/>
                </a:solidFill>
              </a:ln>
              <a:effectLst/>
            </c:spPr>
            <c:extLst>
              <c:ext xmlns:c16="http://schemas.microsoft.com/office/drawing/2014/chart" uri="{C3380CC4-5D6E-409C-BE32-E72D297353CC}">
                <c16:uniqueId val="{00000010-2707-4A33-A121-49704E438059}"/>
              </c:ext>
            </c:extLst>
          </c:dPt>
          <c:dLbls>
            <c:dLbl>
              <c:idx val="1"/>
              <c:delete val="1"/>
              <c:extLst>
                <c:ext xmlns:c15="http://schemas.microsoft.com/office/drawing/2012/chart" uri="{CE6537A1-D6FC-4f65-9D91-7224C49458BB}"/>
                <c:ext xmlns:c16="http://schemas.microsoft.com/office/drawing/2014/chart" uri="{C3380CC4-5D6E-409C-BE32-E72D297353CC}">
                  <c16:uniqueId val="{0000000C-2707-4A33-A121-49704E438059}"/>
                </c:ext>
              </c:extLst>
            </c:dLbl>
            <c:dLbl>
              <c:idx val="3"/>
              <c:delete val="1"/>
              <c:extLst>
                <c:ext xmlns:c15="http://schemas.microsoft.com/office/drawing/2012/chart" uri="{CE6537A1-D6FC-4f65-9D91-7224C49458BB}"/>
                <c:ext xmlns:c16="http://schemas.microsoft.com/office/drawing/2014/chart" uri="{C3380CC4-5D6E-409C-BE32-E72D297353CC}">
                  <c16:uniqueId val="{00000010-2707-4A33-A121-49704E4380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Sheet1!$G$2:$G$5</c:f>
              <c:strCache>
                <c:ptCount val="3"/>
                <c:pt idx="0">
                  <c:v>A</c:v>
                </c:pt>
                <c:pt idx="1">
                  <c:v>B</c:v>
                </c:pt>
                <c:pt idx="2">
                  <c:v>A&amp;B</c:v>
                </c:pt>
              </c:strCache>
            </c:strRef>
          </c:cat>
          <c:val>
            <c:numRef>
              <c:f>Sheet1!$I$2:$I$5</c:f>
              <c:numCache>
                <c:formatCode>0%</c:formatCode>
                <c:ptCount val="4"/>
                <c:pt idx="1">
                  <c:v>0.5</c:v>
                </c:pt>
                <c:pt idx="2">
                  <c:v>0.39</c:v>
                </c:pt>
                <c:pt idx="3">
                  <c:v>0.21</c:v>
                </c:pt>
              </c:numCache>
            </c:numRef>
          </c:val>
          <c:extLst>
            <c:ext xmlns:c16="http://schemas.microsoft.com/office/drawing/2014/chart" uri="{C3380CC4-5D6E-409C-BE32-E72D297353CC}">
              <c16:uniqueId val="{00000011-2707-4A33-A121-49704E43805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Methods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14911367254886"/>
          <c:y val="0.1519812534201993"/>
          <c:w val="0.42093679589703575"/>
          <c:h val="0.71585669189067502"/>
        </c:manualLayout>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CCA-43C7-A2EC-053BB9B2B9A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CCA-43C7-A2EC-053BB9B2B9A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CCA-43C7-A2EC-053BB9B2B9A4}"/>
              </c:ext>
            </c:extLst>
          </c:dPt>
          <c:dLbls>
            <c:dLbl>
              <c:idx val="0"/>
              <c:tx>
                <c:rich>
                  <a:bodyPr/>
                  <a:lstStyle/>
                  <a:p>
                    <a:fld id="{563A5316-02C7-4217-9399-4CE616C250E4}" type="CELLRANGE">
                      <a:rPr lang="en-US"/>
                      <a:pPr/>
                      <a:t>[CELLRANGE]</a:t>
                    </a:fld>
                    <a:r>
                      <a:rPr lang="en-US" baseline="0"/>
                      <a:t>, </a:t>
                    </a:r>
                    <a:fld id="{A9F8D362-7A29-472B-8B4E-DA82917D1E3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CCA-43C7-A2EC-053BB9B2B9A4}"/>
                </c:ext>
              </c:extLst>
            </c:dLbl>
            <c:dLbl>
              <c:idx val="1"/>
              <c:tx>
                <c:rich>
                  <a:bodyPr/>
                  <a:lstStyle/>
                  <a:p>
                    <a:fld id="{071AA17C-8162-4D7E-9906-848913ECD469}" type="CELLRANGE">
                      <a:rPr lang="en-US"/>
                      <a:pPr/>
                      <a:t>[CELLRANGE]</a:t>
                    </a:fld>
                    <a:r>
                      <a:rPr lang="en-US" baseline="0"/>
                      <a:t>, </a:t>
                    </a:r>
                    <a:fld id="{BE80B757-7AEB-4B0B-99FB-3AE7969D4B0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CA-43C7-A2EC-053BB9B2B9A4}"/>
                </c:ext>
              </c:extLst>
            </c:dLbl>
            <c:dLbl>
              <c:idx val="2"/>
              <c:tx>
                <c:rich>
                  <a:bodyPr/>
                  <a:lstStyle/>
                  <a:p>
                    <a:fld id="{C5C2FFAE-6494-4EB8-985C-1BB733735065}" type="CELLRANGE">
                      <a:rPr lang="en-US"/>
                      <a:pPr/>
                      <a:t>[CELLRANGE]</a:t>
                    </a:fld>
                    <a:r>
                      <a:rPr lang="en-US" baseline="0"/>
                      <a:t>, </a:t>
                    </a:r>
                    <a:fld id="{97E1F10E-A7BE-454C-A2A9-42B27FFB527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CCA-43C7-A2EC-053BB9B2B9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Sheet1!$B$6:$B$8</c:f>
              <c:strCache>
                <c:ptCount val="3"/>
                <c:pt idx="0">
                  <c:v>Mixed</c:v>
                </c:pt>
                <c:pt idx="1">
                  <c:v>Qualitative</c:v>
                </c:pt>
                <c:pt idx="2">
                  <c:v>Quantitative</c:v>
                </c:pt>
              </c:strCache>
            </c:strRef>
          </c:cat>
          <c:val>
            <c:numRef>
              <c:f>Sheet1!$C$6:$C$8</c:f>
              <c:numCache>
                <c:formatCode>General</c:formatCode>
                <c:ptCount val="3"/>
                <c:pt idx="0">
                  <c:v>28</c:v>
                </c:pt>
                <c:pt idx="1">
                  <c:v>20</c:v>
                </c:pt>
                <c:pt idx="2">
                  <c:v>21</c:v>
                </c:pt>
              </c:numCache>
            </c:numRef>
          </c:val>
          <c:extLst>
            <c:ext xmlns:c15="http://schemas.microsoft.com/office/drawing/2012/chart" uri="{02D57815-91ED-43cb-92C2-25804820EDAC}">
              <c15:datalabelsRange>
                <c15:f>Sheet1!$D$6:$D$8</c15:f>
                <c15:dlblRangeCache>
                  <c:ptCount val="3"/>
                  <c:pt idx="0">
                    <c:v>41%</c:v>
                  </c:pt>
                  <c:pt idx="1">
                    <c:v>29%</c:v>
                  </c:pt>
                  <c:pt idx="2">
                    <c:v>30%</c:v>
                  </c:pt>
                </c15:dlblRangeCache>
              </c15:datalabelsRange>
            </c:ext>
            <c:ext xmlns:c16="http://schemas.microsoft.com/office/drawing/2014/chart" uri="{C3380CC4-5D6E-409C-BE32-E72D297353CC}">
              <c16:uniqueId val="{00000006-9CCA-43C7-A2EC-053BB9B2B9A4}"/>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Gender consideration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897703412073489"/>
          <c:y val="0.16566861545740258"/>
          <c:w val="0.41649059492563428"/>
          <c:h val="0.58500434714486282"/>
        </c:manualLayout>
      </c:layout>
      <c:doughnut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BEC-4C3C-84F4-6A0493EAA2D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BEC-4C3C-84F4-6A0493EAA2D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BEC-4C3C-84F4-6A0493EAA2D0}"/>
              </c:ext>
            </c:extLst>
          </c:dPt>
          <c:dLbls>
            <c:dLbl>
              <c:idx val="0"/>
              <c:tx>
                <c:rich>
                  <a:bodyPr/>
                  <a:lstStyle/>
                  <a:p>
                    <a:fld id="{7AA9EDA6-65B7-4A65-810C-A68FEDF5540F}" type="CELLRANGE">
                      <a:rPr lang="en-US"/>
                      <a:pPr/>
                      <a:t>[CELLRANGE]</a:t>
                    </a:fld>
                    <a:r>
                      <a:rPr lang="en-US" baseline="0"/>
                      <a:t>, </a:t>
                    </a:r>
                    <a:fld id="{97ADCB0F-1133-44E0-BB35-85E3C58AC41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EC-4C3C-84F4-6A0493EAA2D0}"/>
                </c:ext>
              </c:extLst>
            </c:dLbl>
            <c:dLbl>
              <c:idx val="1"/>
              <c:tx>
                <c:rich>
                  <a:bodyPr/>
                  <a:lstStyle/>
                  <a:p>
                    <a:fld id="{850D2B6C-7766-4F42-9678-8CB822468713}" type="CELLRANGE">
                      <a:rPr lang="en-US"/>
                      <a:pPr/>
                      <a:t>[CELLRANGE]</a:t>
                    </a:fld>
                    <a:r>
                      <a:rPr lang="en-US" baseline="0"/>
                      <a:t>, </a:t>
                    </a:r>
                    <a:fld id="{877A6AAE-FF58-4C8E-88CD-512863F09D1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BEC-4C3C-84F4-6A0493EAA2D0}"/>
                </c:ext>
              </c:extLst>
            </c:dLbl>
            <c:dLbl>
              <c:idx val="2"/>
              <c:tx>
                <c:rich>
                  <a:bodyPr/>
                  <a:lstStyle/>
                  <a:p>
                    <a:fld id="{A70C9520-5EF3-46E9-8B59-65CCA5E43723}" type="CELLRANGE">
                      <a:rPr lang="en-US"/>
                      <a:pPr/>
                      <a:t>[CELLRANGE]</a:t>
                    </a:fld>
                    <a:r>
                      <a:rPr lang="en-US" baseline="0"/>
                      <a:t>, </a:t>
                    </a:r>
                    <a:fld id="{66F8E0F5-A4D3-4D17-ADDA-BC88C0835BF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BEC-4C3C-84F4-6A0493EAA2D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Sheet1!$B$17:$B$19</c:f>
              <c:strCache>
                <c:ptCount val="3"/>
                <c:pt idx="0">
                  <c:v>Gender is the primary focus</c:v>
                </c:pt>
                <c:pt idx="1">
                  <c:v>Gender is not the primary focus but is considered</c:v>
                </c:pt>
                <c:pt idx="2">
                  <c:v>Not designed with gender in mind but can be applied to gender</c:v>
                </c:pt>
              </c:strCache>
            </c:strRef>
          </c:cat>
          <c:val>
            <c:numRef>
              <c:f>Sheet1!$C$17:$C$19</c:f>
              <c:numCache>
                <c:formatCode>General</c:formatCode>
                <c:ptCount val="3"/>
                <c:pt idx="0">
                  <c:v>50</c:v>
                </c:pt>
                <c:pt idx="1">
                  <c:v>15</c:v>
                </c:pt>
                <c:pt idx="2">
                  <c:v>4</c:v>
                </c:pt>
              </c:numCache>
            </c:numRef>
          </c:val>
          <c:extLst>
            <c:ext xmlns:c15="http://schemas.microsoft.com/office/drawing/2012/chart" uri="{02D57815-91ED-43cb-92C2-25804820EDAC}">
              <c15:datalabelsRange>
                <c15:f>Sheet1!$D$17:$D$19</c15:f>
                <c15:dlblRangeCache>
                  <c:ptCount val="3"/>
                  <c:pt idx="0">
                    <c:v>72%</c:v>
                  </c:pt>
                  <c:pt idx="1">
                    <c:v>22%</c:v>
                  </c:pt>
                  <c:pt idx="2">
                    <c:v>6%</c:v>
                  </c:pt>
                </c15:dlblRangeCache>
              </c15:datalabelsRange>
            </c:ext>
            <c:ext xmlns:c16="http://schemas.microsoft.com/office/drawing/2014/chart" uri="{C3380CC4-5D6E-409C-BE32-E72D297353CC}">
              <c16:uniqueId val="{00000006-0BEC-4C3C-84F4-6A0493EAA2D0}"/>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5.9475503062117234E-2"/>
          <c:y val="0.68481541689791936"/>
          <c:w val="0.88104899387576552"/>
          <c:h val="0.31518458310208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Tool types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Sheet1!$B$10:$B$15</c:f>
              <c:strCache>
                <c:ptCount val="6"/>
                <c:pt idx="0">
                  <c:v>Data collection</c:v>
                </c:pt>
                <c:pt idx="1">
                  <c:v>Framework</c:v>
                </c:pt>
                <c:pt idx="2">
                  <c:v>Implementation guide</c:v>
                </c:pt>
                <c:pt idx="3">
                  <c:v>Participatory implementation guide</c:v>
                </c:pt>
                <c:pt idx="4">
                  <c:v>Toolkit</c:v>
                </c:pt>
                <c:pt idx="5">
                  <c:v>M&amp;E</c:v>
                </c:pt>
              </c:strCache>
            </c:strRef>
          </c:cat>
          <c:val>
            <c:numRef>
              <c:f>Sheet1!$C$10:$C$15</c:f>
              <c:numCache>
                <c:formatCode>General</c:formatCode>
                <c:ptCount val="6"/>
                <c:pt idx="0">
                  <c:v>33</c:v>
                </c:pt>
                <c:pt idx="1">
                  <c:v>11</c:v>
                </c:pt>
                <c:pt idx="2">
                  <c:v>22</c:v>
                </c:pt>
                <c:pt idx="3">
                  <c:v>12</c:v>
                </c:pt>
                <c:pt idx="4">
                  <c:v>4</c:v>
                </c:pt>
                <c:pt idx="5">
                  <c:v>11</c:v>
                </c:pt>
              </c:numCache>
            </c:numRef>
          </c:val>
          <c:extLst>
            <c:ext xmlns:c16="http://schemas.microsoft.com/office/drawing/2014/chart" uri="{C3380CC4-5D6E-409C-BE32-E72D297353CC}">
              <c16:uniqueId val="{00000000-3938-4FE9-8A61-76C91384F581}"/>
            </c:ext>
          </c:extLst>
        </c:ser>
        <c:dLbls>
          <c:showLegendKey val="0"/>
          <c:showVal val="0"/>
          <c:showCatName val="0"/>
          <c:showSerName val="0"/>
          <c:showPercent val="0"/>
          <c:showBubbleSize val="0"/>
        </c:dLbls>
        <c:gapWidth val="150"/>
        <c:axId val="774028528"/>
        <c:axId val="774028200"/>
      </c:barChart>
      <c:catAx>
        <c:axId val="77402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4028200"/>
        <c:crosses val="autoZero"/>
        <c:auto val="1"/>
        <c:lblAlgn val="ctr"/>
        <c:lblOffset val="100"/>
        <c:noMultiLvlLbl val="0"/>
      </c:catAx>
      <c:valAx>
        <c:axId val="774028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02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Sector/Theme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Sheet1!$B$35:$B$44</c:f>
              <c:strCache>
                <c:ptCount val="10"/>
                <c:pt idx="0">
                  <c:v>Agriculture and markets</c:v>
                </c:pt>
                <c:pt idx="1">
                  <c:v>Climate change</c:v>
                </c:pt>
                <c:pt idx="2">
                  <c:v>Laws and regulations</c:v>
                </c:pt>
                <c:pt idx="3">
                  <c:v>MSPs</c:v>
                </c:pt>
                <c:pt idx="4">
                  <c:v>NRM</c:v>
                </c:pt>
                <c:pt idx="5">
                  <c:v>Nutrition</c:v>
                </c:pt>
                <c:pt idx="6">
                  <c:v>Payment for Environmental Services</c:v>
                </c:pt>
                <c:pt idx="7">
                  <c:v>Political engagement</c:v>
                </c:pt>
                <c:pt idx="8">
                  <c:v>Social networks</c:v>
                </c:pt>
                <c:pt idx="9">
                  <c:v>WASH</c:v>
                </c:pt>
              </c:strCache>
            </c:strRef>
          </c:cat>
          <c:val>
            <c:numRef>
              <c:f>Sheet1!$C$35:$C$44</c:f>
              <c:numCache>
                <c:formatCode>General</c:formatCode>
                <c:ptCount val="10"/>
                <c:pt idx="0">
                  <c:v>10</c:v>
                </c:pt>
                <c:pt idx="1">
                  <c:v>2</c:v>
                </c:pt>
                <c:pt idx="2">
                  <c:v>6</c:v>
                </c:pt>
                <c:pt idx="3">
                  <c:v>6</c:v>
                </c:pt>
                <c:pt idx="4">
                  <c:v>30</c:v>
                </c:pt>
                <c:pt idx="5">
                  <c:v>1</c:v>
                </c:pt>
                <c:pt idx="6">
                  <c:v>2</c:v>
                </c:pt>
                <c:pt idx="7">
                  <c:v>20</c:v>
                </c:pt>
                <c:pt idx="8">
                  <c:v>12</c:v>
                </c:pt>
                <c:pt idx="9">
                  <c:v>2</c:v>
                </c:pt>
              </c:numCache>
            </c:numRef>
          </c:val>
          <c:extLst>
            <c:ext xmlns:c16="http://schemas.microsoft.com/office/drawing/2014/chart" uri="{C3380CC4-5D6E-409C-BE32-E72D297353CC}">
              <c16:uniqueId val="{00000000-C5A0-4508-B26D-473A0FFC52B9}"/>
            </c:ext>
          </c:extLst>
        </c:ser>
        <c:dLbls>
          <c:showLegendKey val="0"/>
          <c:showVal val="0"/>
          <c:showCatName val="0"/>
          <c:showSerName val="0"/>
          <c:showPercent val="0"/>
          <c:showBubbleSize val="0"/>
        </c:dLbls>
        <c:gapWidth val="150"/>
        <c:axId val="728926008"/>
        <c:axId val="728922072"/>
      </c:barChart>
      <c:catAx>
        <c:axId val="72892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8922072"/>
        <c:crosses val="autoZero"/>
        <c:auto val="1"/>
        <c:lblAlgn val="ctr"/>
        <c:lblOffset val="100"/>
        <c:noMultiLvlLbl val="0"/>
      </c:catAx>
      <c:valAx>
        <c:axId val="728922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926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Level of institutions</a:t>
            </a:r>
            <a:r>
              <a:rPr lang="en-US" sz="1600" baseline="0"/>
              <a:t> / governance</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Sheet1!$B$27:$B$33</c:f>
              <c:strCache>
                <c:ptCount val="7"/>
                <c:pt idx="0">
                  <c:v>All levels of government</c:v>
                </c:pt>
                <c:pt idx="1">
                  <c:v>National</c:v>
                </c:pt>
                <c:pt idx="2">
                  <c:v>Sub-national</c:v>
                </c:pt>
                <c:pt idx="3">
                  <c:v>(Stakeholder) Group</c:v>
                </c:pt>
                <c:pt idx="4">
                  <c:v>Community</c:v>
                </c:pt>
                <c:pt idx="5">
                  <c:v>Community organizations</c:v>
                </c:pt>
                <c:pt idx="6">
                  <c:v>Household</c:v>
                </c:pt>
              </c:strCache>
            </c:strRef>
          </c:cat>
          <c:val>
            <c:numRef>
              <c:f>Sheet1!$C$27:$C$33</c:f>
              <c:numCache>
                <c:formatCode>General</c:formatCode>
                <c:ptCount val="7"/>
                <c:pt idx="0">
                  <c:v>8</c:v>
                </c:pt>
                <c:pt idx="1">
                  <c:v>16</c:v>
                </c:pt>
                <c:pt idx="2">
                  <c:v>18</c:v>
                </c:pt>
                <c:pt idx="3">
                  <c:v>6</c:v>
                </c:pt>
                <c:pt idx="4">
                  <c:v>49</c:v>
                </c:pt>
                <c:pt idx="5">
                  <c:v>4</c:v>
                </c:pt>
                <c:pt idx="6">
                  <c:v>6</c:v>
                </c:pt>
              </c:numCache>
            </c:numRef>
          </c:val>
          <c:extLst>
            <c:ext xmlns:c16="http://schemas.microsoft.com/office/drawing/2014/chart" uri="{C3380CC4-5D6E-409C-BE32-E72D297353CC}">
              <c16:uniqueId val="{00000000-B483-471B-8B59-3B1A6206DD77}"/>
            </c:ext>
          </c:extLst>
        </c:ser>
        <c:dLbls>
          <c:showLegendKey val="0"/>
          <c:showVal val="0"/>
          <c:showCatName val="0"/>
          <c:showSerName val="0"/>
          <c:showPercent val="0"/>
          <c:showBubbleSize val="0"/>
        </c:dLbls>
        <c:gapWidth val="182"/>
        <c:axId val="731731296"/>
        <c:axId val="731729000"/>
      </c:barChart>
      <c:catAx>
        <c:axId val="73173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1729000"/>
        <c:crosses val="autoZero"/>
        <c:auto val="1"/>
        <c:lblAlgn val="ctr"/>
        <c:lblOffset val="100"/>
        <c:noMultiLvlLbl val="0"/>
      </c:catAx>
      <c:valAx>
        <c:axId val="731729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73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600" b="0" i="0" u="none" strike="noStrike" kern="1200" spc="0" baseline="0">
                <a:solidFill>
                  <a:schemeClr val="tx1">
                    <a:lumMod val="65000"/>
                    <a:lumOff val="35000"/>
                  </a:schemeClr>
                </a:solidFill>
                <a:latin typeface="+mn-lt"/>
                <a:ea typeface="+mn-ea"/>
                <a:cs typeface="+mn-cs"/>
              </a:defRPr>
            </a:pPr>
            <a:r>
              <a:rPr lang="en-US" sz="1600"/>
              <a:t>Intersectional identities considered</a:t>
            </a:r>
          </a:p>
        </c:rich>
      </c:tx>
      <c:layout>
        <c:manualLayout>
          <c:xMode val="edge"/>
          <c:yMode val="edge"/>
          <c:x val="0.22919368892280145"/>
          <c:y val="3.346643931749356E-2"/>
        </c:manualLayout>
      </c:layout>
      <c:overlay val="0"/>
      <c:spPr>
        <a:noFill/>
        <a:ln>
          <a:noFill/>
        </a:ln>
        <a:effectLst/>
      </c:spPr>
      <c:txPr>
        <a:bodyPr rot="0" spcFirstLastPara="1" vertOverflow="ellipsis" vert="horz" wrap="square" anchor="ctr" anchorCtr="1"/>
        <a:lstStyle/>
        <a:p>
          <a:pPr>
            <a:defRPr lang="en-US"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Sheet1!$B$21:$B$25</c:f>
              <c:strCache>
                <c:ptCount val="5"/>
                <c:pt idx="0">
                  <c:v>Age</c:v>
                </c:pt>
                <c:pt idx="1">
                  <c:v>Education</c:v>
                </c:pt>
                <c:pt idx="2">
                  <c:v>Ethnicity</c:v>
                </c:pt>
                <c:pt idx="3">
                  <c:v>Socio-economic status</c:v>
                </c:pt>
                <c:pt idx="4">
                  <c:v>None</c:v>
                </c:pt>
              </c:strCache>
            </c:strRef>
          </c:cat>
          <c:val>
            <c:numRef>
              <c:f>Sheet1!$C$21:$C$25</c:f>
              <c:numCache>
                <c:formatCode>General</c:formatCode>
                <c:ptCount val="5"/>
                <c:pt idx="0">
                  <c:v>29</c:v>
                </c:pt>
                <c:pt idx="1">
                  <c:v>23</c:v>
                </c:pt>
                <c:pt idx="2">
                  <c:v>39</c:v>
                </c:pt>
                <c:pt idx="3">
                  <c:v>24</c:v>
                </c:pt>
                <c:pt idx="4">
                  <c:v>26</c:v>
                </c:pt>
              </c:numCache>
            </c:numRef>
          </c:val>
          <c:extLst>
            <c:ext xmlns:c16="http://schemas.microsoft.com/office/drawing/2014/chart" uri="{C3380CC4-5D6E-409C-BE32-E72D297353CC}">
              <c16:uniqueId val="{00000000-0364-4FED-BADB-BF7C5E1FF5ED}"/>
            </c:ext>
          </c:extLst>
        </c:ser>
        <c:dLbls>
          <c:showLegendKey val="0"/>
          <c:showVal val="0"/>
          <c:showCatName val="0"/>
          <c:showSerName val="0"/>
          <c:showPercent val="0"/>
          <c:showBubbleSize val="0"/>
        </c:dLbls>
        <c:gapWidth val="182"/>
        <c:axId val="726379304"/>
        <c:axId val="726375696"/>
      </c:barChart>
      <c:catAx>
        <c:axId val="72637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mn-lt"/>
                <a:ea typeface="+mn-ea"/>
                <a:cs typeface="+mn-cs"/>
              </a:defRPr>
            </a:pPr>
            <a:endParaRPr lang="en-US"/>
          </a:p>
        </c:txPr>
        <c:crossAx val="726375696"/>
        <c:crosses val="autoZero"/>
        <c:auto val="1"/>
        <c:lblAlgn val="ctr"/>
        <c:lblOffset val="100"/>
        <c:noMultiLvlLbl val="0"/>
      </c:catAx>
      <c:valAx>
        <c:axId val="72637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mn-lt"/>
                <a:ea typeface="+mn-ea"/>
                <a:cs typeface="+mn-cs"/>
              </a:defRPr>
            </a:pPr>
            <a:endParaRPr lang="en-US"/>
          </a:p>
        </c:txPr>
        <c:crossAx val="726379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Foci</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Sheet1!$B$46:$B$57</c:f>
              <c:strCache>
                <c:ptCount val="12"/>
                <c:pt idx="0">
                  <c:v>Access to resources</c:v>
                </c:pt>
                <c:pt idx="1">
                  <c:v>Access to services</c:v>
                </c:pt>
                <c:pt idx="2">
                  <c:v>Agency</c:v>
                </c:pt>
                <c:pt idx="3">
                  <c:v>Collective action</c:v>
                </c:pt>
                <c:pt idx="4">
                  <c:v>Equity</c:v>
                </c:pt>
                <c:pt idx="5">
                  <c:v>Inclusion</c:v>
                </c:pt>
                <c:pt idx="6">
                  <c:v>Leadership</c:v>
                </c:pt>
                <c:pt idx="7">
                  <c:v>Participation in groups</c:v>
                </c:pt>
                <c:pt idx="8">
                  <c:v>Policy assessment/ reform</c:v>
                </c:pt>
                <c:pt idx="9">
                  <c:v>Political participation</c:v>
                </c:pt>
                <c:pt idx="10">
                  <c:v>Project self-assessment</c:v>
                </c:pt>
                <c:pt idx="11">
                  <c:v>Rights/tenure</c:v>
                </c:pt>
              </c:strCache>
            </c:strRef>
          </c:cat>
          <c:val>
            <c:numRef>
              <c:f>Sheet1!$C$46:$C$57</c:f>
              <c:numCache>
                <c:formatCode>General</c:formatCode>
                <c:ptCount val="12"/>
                <c:pt idx="0">
                  <c:v>11</c:v>
                </c:pt>
                <c:pt idx="1">
                  <c:v>5</c:v>
                </c:pt>
                <c:pt idx="2">
                  <c:v>7</c:v>
                </c:pt>
                <c:pt idx="3">
                  <c:v>10</c:v>
                </c:pt>
                <c:pt idx="4">
                  <c:v>11</c:v>
                </c:pt>
                <c:pt idx="5">
                  <c:v>13</c:v>
                </c:pt>
                <c:pt idx="6">
                  <c:v>14</c:v>
                </c:pt>
                <c:pt idx="7">
                  <c:v>40</c:v>
                </c:pt>
                <c:pt idx="8">
                  <c:v>11</c:v>
                </c:pt>
                <c:pt idx="9">
                  <c:v>21</c:v>
                </c:pt>
                <c:pt idx="10">
                  <c:v>10</c:v>
                </c:pt>
                <c:pt idx="11">
                  <c:v>11</c:v>
                </c:pt>
              </c:numCache>
            </c:numRef>
          </c:val>
          <c:extLst>
            <c:ext xmlns:c16="http://schemas.microsoft.com/office/drawing/2014/chart" uri="{C3380CC4-5D6E-409C-BE32-E72D297353CC}">
              <c16:uniqueId val="{00000000-5F0B-424A-B355-3C5B440018E0}"/>
            </c:ext>
          </c:extLst>
        </c:ser>
        <c:dLbls>
          <c:showLegendKey val="0"/>
          <c:showVal val="0"/>
          <c:showCatName val="0"/>
          <c:showSerName val="0"/>
          <c:showPercent val="0"/>
          <c:showBubbleSize val="0"/>
        </c:dLbls>
        <c:gapWidth val="182"/>
        <c:axId val="780772744"/>
        <c:axId val="780771760"/>
      </c:barChart>
      <c:catAx>
        <c:axId val="78077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80771760"/>
        <c:crosses val="autoZero"/>
        <c:auto val="1"/>
        <c:lblAlgn val="ctr"/>
        <c:lblOffset val="100"/>
        <c:noMultiLvlLbl val="0"/>
      </c:catAx>
      <c:valAx>
        <c:axId val="78077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77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A19AD-D546-4EB4-9679-4679C78F57A0}" type="datetimeFigureOut">
              <a:rPr lang="en-US" smtClean="0"/>
              <a:t>10/1/2021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F9B16-1FE3-4E27-938D-68B7C8DB3D8D}" type="slidenum">
              <a:rPr lang="en-US" smtClean="0"/>
              <a:t>‹#›</a:t>
            </a:fld>
            <a:endParaRPr lang="en-US"/>
          </a:p>
        </p:txBody>
      </p:sp>
    </p:spTree>
    <p:extLst>
      <p:ext uri="{BB962C8B-B14F-4D97-AF65-F5344CB8AC3E}">
        <p14:creationId xmlns:p14="http://schemas.microsoft.com/office/powerpoint/2010/main" val="135256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8F9B16-1FE3-4E27-938D-68B7C8DB3D8D}" type="slidenum">
              <a:rPr lang="en-US" smtClean="0"/>
              <a:t>1</a:t>
            </a:fld>
            <a:endParaRPr lang="en-US"/>
          </a:p>
        </p:txBody>
      </p:sp>
    </p:spTree>
    <p:extLst>
      <p:ext uri="{BB962C8B-B14F-4D97-AF65-F5344CB8AC3E}">
        <p14:creationId xmlns:p14="http://schemas.microsoft.com/office/powerpoint/2010/main" val="254306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8F9B16-1FE3-4E27-938D-68B7C8DB3D8D}" type="slidenum">
              <a:rPr lang="en-US" smtClean="0"/>
              <a:t>10</a:t>
            </a:fld>
            <a:endParaRPr lang="en-US"/>
          </a:p>
        </p:txBody>
      </p:sp>
    </p:spTree>
    <p:extLst>
      <p:ext uri="{BB962C8B-B14F-4D97-AF65-F5344CB8AC3E}">
        <p14:creationId xmlns:p14="http://schemas.microsoft.com/office/powerpoint/2010/main" val="1556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11</a:t>
            </a:fld>
            <a:endParaRPr lang="en-US"/>
          </a:p>
        </p:txBody>
      </p:sp>
    </p:spTree>
    <p:extLst>
      <p:ext uri="{BB962C8B-B14F-4D97-AF65-F5344CB8AC3E}">
        <p14:creationId xmlns:p14="http://schemas.microsoft.com/office/powerpoint/2010/main" val="422827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12</a:t>
            </a:fld>
            <a:endParaRPr lang="en-US"/>
          </a:p>
        </p:txBody>
      </p:sp>
    </p:spTree>
    <p:extLst>
      <p:ext uri="{BB962C8B-B14F-4D97-AF65-F5344CB8AC3E}">
        <p14:creationId xmlns:p14="http://schemas.microsoft.com/office/powerpoint/2010/main" val="284136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13</a:t>
            </a:fld>
            <a:endParaRPr lang="en-US"/>
          </a:p>
        </p:txBody>
      </p:sp>
    </p:spTree>
    <p:extLst>
      <p:ext uri="{BB962C8B-B14F-4D97-AF65-F5344CB8AC3E}">
        <p14:creationId xmlns:p14="http://schemas.microsoft.com/office/powerpoint/2010/main" val="399566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14</a:t>
            </a:fld>
            <a:endParaRPr lang="en-US"/>
          </a:p>
        </p:txBody>
      </p:sp>
    </p:spTree>
    <p:extLst>
      <p:ext uri="{BB962C8B-B14F-4D97-AF65-F5344CB8AC3E}">
        <p14:creationId xmlns:p14="http://schemas.microsoft.com/office/powerpoint/2010/main" val="250006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8F9B16-1FE3-4E27-938D-68B7C8DB3D8D}" type="slidenum">
              <a:rPr lang="en-US" smtClean="0"/>
              <a:t>15</a:t>
            </a:fld>
            <a:endParaRPr lang="en-US"/>
          </a:p>
        </p:txBody>
      </p:sp>
    </p:spTree>
    <p:extLst>
      <p:ext uri="{BB962C8B-B14F-4D97-AF65-F5344CB8AC3E}">
        <p14:creationId xmlns:p14="http://schemas.microsoft.com/office/powerpoint/2010/main" val="42734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16</a:t>
            </a:fld>
            <a:endParaRPr lang="en-US"/>
          </a:p>
        </p:txBody>
      </p:sp>
    </p:spTree>
    <p:extLst>
      <p:ext uri="{BB962C8B-B14F-4D97-AF65-F5344CB8AC3E}">
        <p14:creationId xmlns:p14="http://schemas.microsoft.com/office/powerpoint/2010/main" val="255427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17</a:t>
            </a:fld>
            <a:endParaRPr lang="en-US"/>
          </a:p>
        </p:txBody>
      </p:sp>
    </p:spTree>
    <p:extLst>
      <p:ext uri="{BB962C8B-B14F-4D97-AF65-F5344CB8AC3E}">
        <p14:creationId xmlns:p14="http://schemas.microsoft.com/office/powerpoint/2010/main" val="67223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fld id="{138F9B16-1FE3-4E27-938D-68B7C8DB3D8D}" type="slidenum">
              <a:rPr lang="en-US" smtClean="0"/>
              <a:t>2</a:t>
            </a:fld>
            <a:endParaRPr lang="en-US"/>
          </a:p>
        </p:txBody>
      </p:sp>
    </p:spTree>
    <p:extLst>
      <p:ext uri="{BB962C8B-B14F-4D97-AF65-F5344CB8AC3E}">
        <p14:creationId xmlns:p14="http://schemas.microsoft.com/office/powerpoint/2010/main" val="550018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3</a:t>
            </a:fld>
            <a:endParaRPr lang="en-US"/>
          </a:p>
        </p:txBody>
      </p:sp>
    </p:spTree>
    <p:extLst>
      <p:ext uri="{BB962C8B-B14F-4D97-AF65-F5344CB8AC3E}">
        <p14:creationId xmlns:p14="http://schemas.microsoft.com/office/powerpoint/2010/main" val="276312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4</a:t>
            </a:fld>
            <a:endParaRPr lang="en-US"/>
          </a:p>
        </p:txBody>
      </p:sp>
    </p:spTree>
    <p:extLst>
      <p:ext uri="{BB962C8B-B14F-4D97-AF65-F5344CB8AC3E}">
        <p14:creationId xmlns:p14="http://schemas.microsoft.com/office/powerpoint/2010/main" val="363159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8F9B16-1FE3-4E27-938D-68B7C8DB3D8D}" type="slidenum">
              <a:rPr lang="en-US" smtClean="0"/>
              <a:t>5</a:t>
            </a:fld>
            <a:endParaRPr lang="en-US"/>
          </a:p>
        </p:txBody>
      </p:sp>
    </p:spTree>
    <p:extLst>
      <p:ext uri="{BB962C8B-B14F-4D97-AF65-F5344CB8AC3E}">
        <p14:creationId xmlns:p14="http://schemas.microsoft.com/office/powerpoint/2010/main" val="41003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6</a:t>
            </a:fld>
            <a:endParaRPr lang="en-US"/>
          </a:p>
        </p:txBody>
      </p:sp>
    </p:spTree>
    <p:extLst>
      <p:ext uri="{BB962C8B-B14F-4D97-AF65-F5344CB8AC3E}">
        <p14:creationId xmlns:p14="http://schemas.microsoft.com/office/powerpoint/2010/main" val="220965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7</a:t>
            </a:fld>
            <a:endParaRPr lang="en-US"/>
          </a:p>
        </p:txBody>
      </p:sp>
    </p:spTree>
    <p:extLst>
      <p:ext uri="{BB962C8B-B14F-4D97-AF65-F5344CB8AC3E}">
        <p14:creationId xmlns:p14="http://schemas.microsoft.com/office/powerpoint/2010/main" val="337114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8</a:t>
            </a:fld>
            <a:endParaRPr lang="en-US"/>
          </a:p>
        </p:txBody>
      </p:sp>
    </p:spTree>
    <p:extLst>
      <p:ext uri="{BB962C8B-B14F-4D97-AF65-F5344CB8AC3E}">
        <p14:creationId xmlns:p14="http://schemas.microsoft.com/office/powerpoint/2010/main" val="898466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8F9B16-1FE3-4E27-938D-68B7C8DB3D8D}" type="slidenum">
              <a:rPr lang="en-US" smtClean="0"/>
              <a:t>9</a:t>
            </a:fld>
            <a:endParaRPr lang="en-US"/>
          </a:p>
        </p:txBody>
      </p:sp>
    </p:spTree>
    <p:extLst>
      <p:ext uri="{BB962C8B-B14F-4D97-AF65-F5344CB8AC3E}">
        <p14:creationId xmlns:p14="http://schemas.microsoft.com/office/powerpoint/2010/main" val="48262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374A-107A-4D29-A379-86D0FF3D25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B2F5B6-4990-43C8-835A-BFEF7F1E85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43B7C3-567A-4A48-82AC-424927D88EAE}"/>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DB4BB2B9-075C-48FD-91AF-66C03DB8D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088D2-BA5B-43E7-8C65-06E601F89AFA}"/>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231509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5C3F-4EC2-45CB-8BFC-91E6CFE8C5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6D133-A6FD-47D2-BD7A-F9648F6D54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316FE-9121-4BBE-A356-4213A5EF92FB}"/>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BC44B5C5-82C1-49F6-A97D-78B8E3681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4755E-9E00-4750-AAC7-81A54EB4117D}"/>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244263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7592D-52CA-43F0-BA7E-C303B70F93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58E353-5A30-4662-B168-B9633594DD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06397-3920-4160-82F4-460ADE030168}"/>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0CC42522-B842-4F25-9496-7DE44DBF4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F5DDE-0175-4363-81C9-55227CA4E880}"/>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343617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CCAB-C95F-47D2-9D7D-7FD9DFAA8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0E360-B4AF-4E80-BA18-ED780B9BF5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F8DB5-01C6-4C7A-9C24-FD38BA4CC596}"/>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D60440D2-47CC-4D28-93FB-D8B3F46FE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42B16-82AC-4F7E-8324-ECF95D837119}"/>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346548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D46C-6BAE-4C3E-86E7-3B364F147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34B92-9F0E-41AD-8D7C-8A54F4F3D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CD540D-79DC-4FE5-BC78-6ED614B1B8E0}"/>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686E5939-1CAD-4AE5-9FD1-9CE3C567B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7ECCA-DB51-461D-89CC-DFED2FC0C32A}"/>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343643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F84E-4DF5-4927-91BD-B2F6DD813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680C8E-BA27-4A9F-9A9F-16706287C3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3F451D-5EC4-47CA-B1CB-23FFEF15FD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BCBF42-BC86-432B-8052-B223165E738A}"/>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6" name="Footer Placeholder 5">
            <a:extLst>
              <a:ext uri="{FF2B5EF4-FFF2-40B4-BE49-F238E27FC236}">
                <a16:creationId xmlns:a16="http://schemas.microsoft.com/office/drawing/2014/main" id="{EEC3009D-82A1-40A6-93D1-C968A4AAC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8F186-746F-403A-9CD3-2D4E71BC7AC7}"/>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302728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8E45-8131-4577-8E3B-C0A235C2A6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E2ACF-1500-417E-B2A3-013289176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CC2DD-794D-4D5F-B4B7-AFB079B9A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9CCCA0-741C-428B-83E5-960DF3515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946A1A-703F-4AD3-A932-C1B00CD74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5DC9A-457F-4677-AF4D-574D66E75E9C}"/>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8" name="Footer Placeholder 7">
            <a:extLst>
              <a:ext uri="{FF2B5EF4-FFF2-40B4-BE49-F238E27FC236}">
                <a16:creationId xmlns:a16="http://schemas.microsoft.com/office/drawing/2014/main" id="{C39007D0-6685-4894-AD0C-5C26A79CAC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43D71-7AFC-408F-872A-CC41D4B4722B}"/>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28601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53BE-F173-415F-846F-08CD4DA744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1C1F5E-AF6A-4AFB-9883-8A6169E38F67}"/>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4" name="Footer Placeholder 3">
            <a:extLst>
              <a:ext uri="{FF2B5EF4-FFF2-40B4-BE49-F238E27FC236}">
                <a16:creationId xmlns:a16="http://schemas.microsoft.com/office/drawing/2014/main" id="{FECE5B1A-D205-4156-B928-8120D5DC2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D9A5D3-BB07-4510-9C24-C1C8C2B04BB9}"/>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179953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78DE42-2479-4684-8E55-29C6976B6498}"/>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3" name="Footer Placeholder 2">
            <a:extLst>
              <a:ext uri="{FF2B5EF4-FFF2-40B4-BE49-F238E27FC236}">
                <a16:creationId xmlns:a16="http://schemas.microsoft.com/office/drawing/2014/main" id="{0E808E6F-376D-4460-B6DF-E6F1AECF1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D254CA-7B83-486A-8C57-033D18B862BE}"/>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234128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D680-9EA6-4476-B288-AEAA8DEC9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3F9AC-C5AB-4539-90A7-B31BF71C2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5E3215-9164-45B4-AAFF-7329E78DE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08081-C881-4A42-A2E8-C3FB55EA8035}"/>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6" name="Footer Placeholder 5">
            <a:extLst>
              <a:ext uri="{FF2B5EF4-FFF2-40B4-BE49-F238E27FC236}">
                <a16:creationId xmlns:a16="http://schemas.microsoft.com/office/drawing/2014/main" id="{3B49D8E8-4CCC-4457-90BD-B5F7BE372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5BA91-0B3E-49C8-8256-0660548559B3}"/>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21753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D401-3F7B-4527-B479-0A0C34D37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44993-0BE5-4953-96AF-6FD92D332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2BF32B-960E-40F8-B8A4-3DB2AEA3E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8DFA8-09EA-4849-8187-6AC57D33177F}"/>
              </a:ext>
            </a:extLst>
          </p:cNvPr>
          <p:cNvSpPr>
            <a:spLocks noGrp="1"/>
          </p:cNvSpPr>
          <p:nvPr>
            <p:ph type="dt" sz="half" idx="10"/>
          </p:nvPr>
        </p:nvSpPr>
        <p:spPr/>
        <p:txBody>
          <a:bodyPr/>
          <a:lstStyle/>
          <a:p>
            <a:fld id="{CF0F751A-6A13-40B4-AC2A-15CA1CA3924D}" type="datetimeFigureOut">
              <a:rPr lang="en-US" smtClean="0"/>
              <a:t>10/1/2021</a:t>
            </a:fld>
            <a:endParaRPr lang="en-US"/>
          </a:p>
        </p:txBody>
      </p:sp>
      <p:sp>
        <p:nvSpPr>
          <p:cNvPr id="6" name="Footer Placeholder 5">
            <a:extLst>
              <a:ext uri="{FF2B5EF4-FFF2-40B4-BE49-F238E27FC236}">
                <a16:creationId xmlns:a16="http://schemas.microsoft.com/office/drawing/2014/main" id="{E74CC5BA-5D23-4066-B280-FAFB7A5FB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8F2CE-B3FF-4C16-A99D-4000CE4F2E86}"/>
              </a:ext>
            </a:extLst>
          </p:cNvPr>
          <p:cNvSpPr>
            <a:spLocks noGrp="1"/>
          </p:cNvSpPr>
          <p:nvPr>
            <p:ph type="sldNum" sz="quarter" idx="12"/>
          </p:nvPr>
        </p:nvSpPr>
        <p:spPr/>
        <p:txBody>
          <a:bodyPr/>
          <a:lstStyle/>
          <a:p>
            <a:fld id="{090150DD-C854-4588-910C-127D12885150}" type="slidenum">
              <a:rPr lang="en-US" smtClean="0"/>
              <a:t>‹#›</a:t>
            </a:fld>
            <a:endParaRPr lang="en-US"/>
          </a:p>
        </p:txBody>
      </p:sp>
    </p:spTree>
    <p:extLst>
      <p:ext uri="{BB962C8B-B14F-4D97-AF65-F5344CB8AC3E}">
        <p14:creationId xmlns:p14="http://schemas.microsoft.com/office/powerpoint/2010/main" val="405780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49CA8-C7C0-4CEC-AB34-841950AFCE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AFF41-3FF4-4E1D-8A69-B2002C0BD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7548E-1CF0-40BA-BE05-C1D073F6B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F751A-6A13-40B4-AC2A-15CA1CA3924D}" type="datetimeFigureOut">
              <a:rPr lang="en-US" smtClean="0"/>
              <a:t>10/1/2021</a:t>
            </a:fld>
            <a:endParaRPr lang="en-US"/>
          </a:p>
        </p:txBody>
      </p:sp>
      <p:sp>
        <p:nvSpPr>
          <p:cNvPr id="5" name="Footer Placeholder 4">
            <a:extLst>
              <a:ext uri="{FF2B5EF4-FFF2-40B4-BE49-F238E27FC236}">
                <a16:creationId xmlns:a16="http://schemas.microsoft.com/office/drawing/2014/main" id="{4FD01F79-FD86-499B-8F31-7A32ACAC8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246C99-5941-4AE4-A51B-1572DCBC7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150DD-C854-4588-910C-127D12885150}" type="slidenum">
              <a:rPr lang="en-US" smtClean="0"/>
              <a:t>‹#›</a:t>
            </a:fld>
            <a:endParaRPr lang="en-US"/>
          </a:p>
        </p:txBody>
      </p:sp>
    </p:spTree>
    <p:extLst>
      <p:ext uri="{BB962C8B-B14F-4D97-AF65-F5344CB8AC3E}">
        <p14:creationId xmlns:p14="http://schemas.microsoft.com/office/powerpoint/2010/main" val="99775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913D-3DE1-42F0-AB9D-251C1F20AEDF}"/>
              </a:ext>
            </a:extLst>
          </p:cNvPr>
          <p:cNvSpPr>
            <a:spLocks noGrp="1"/>
          </p:cNvSpPr>
          <p:nvPr>
            <p:ph type="ctrTitle"/>
          </p:nvPr>
        </p:nvSpPr>
        <p:spPr>
          <a:xfrm>
            <a:off x="1524000" y="406400"/>
            <a:ext cx="9144000" cy="2387600"/>
          </a:xfrm>
        </p:spPr>
        <p:txBody>
          <a:bodyPr>
            <a:normAutofit/>
          </a:bodyPr>
          <a:lstStyle/>
          <a:p>
            <a:pPr marL="0" marR="0">
              <a:spcBef>
                <a:spcPts val="0"/>
              </a:spcBef>
              <a:spcAft>
                <a:spcPts val="0"/>
              </a:spcAft>
            </a:pPr>
            <a:r>
              <a:rPr lang="en-US" sz="4800" b="1" kern="1400" spc="-50" dirty="0">
                <a:effectLst/>
                <a:latin typeface="+mn-lt"/>
                <a:ea typeface="Yu Gothic Light" panose="020B0300000000000000" pitchFamily="34" charset="-128"/>
                <a:cs typeface="Times New Roman" panose="02020603050405020304" pitchFamily="18" charset="0"/>
              </a:rPr>
              <a:t>Gender in Rural Institutions and Governance: A Review of Existing Tools</a:t>
            </a:r>
            <a:r>
              <a:rPr lang="en-US" sz="4800" b="1" dirty="0">
                <a:effectLst/>
                <a:latin typeface="+mn-lt"/>
                <a:ea typeface="Calibri" panose="020F0502020204030204" pitchFamily="34" charset="0"/>
                <a:cs typeface="Arial" panose="020B0604020202020204" pitchFamily="34" charset="0"/>
              </a:rPr>
              <a:t> </a:t>
            </a:r>
            <a:endParaRPr lang="en-US" sz="16600" b="1" dirty="0">
              <a:latin typeface="+mn-lt"/>
            </a:endParaRPr>
          </a:p>
        </p:txBody>
      </p:sp>
      <p:sp>
        <p:nvSpPr>
          <p:cNvPr id="3" name="Subtitle 2">
            <a:extLst>
              <a:ext uri="{FF2B5EF4-FFF2-40B4-BE49-F238E27FC236}">
                <a16:creationId xmlns:a16="http://schemas.microsoft.com/office/drawing/2014/main" id="{28631B26-D6EF-4631-A071-E9155B28C3D9}"/>
              </a:ext>
            </a:extLst>
          </p:cNvPr>
          <p:cNvSpPr>
            <a:spLocks noGrp="1"/>
          </p:cNvSpPr>
          <p:nvPr>
            <p:ph type="subTitle" idx="1"/>
          </p:nvPr>
        </p:nvSpPr>
        <p:spPr>
          <a:xfrm>
            <a:off x="1524000" y="2794000"/>
            <a:ext cx="9144000" cy="1655762"/>
          </a:xfrm>
        </p:spPr>
        <p:txBody>
          <a:bodyPr/>
          <a:lstStyle/>
          <a:p>
            <a:r>
              <a:rPr lang="en-US" sz="3200" b="1" dirty="0">
                <a:effectLst/>
                <a:latin typeface="Calibri Light" panose="020F0302020204030204" pitchFamily="34" charset="0"/>
                <a:ea typeface="Yu Gothic Light" panose="020B0300000000000000" pitchFamily="34" charset="-128"/>
                <a:cs typeface="Times New Roman" panose="02020603050405020304" pitchFamily="18" charset="0"/>
              </a:rPr>
              <a:t>Hagar ElDidi*, Katrina Kosec*, and Ruth Meinzen-Dick*</a:t>
            </a:r>
          </a:p>
          <a:p>
            <a:r>
              <a:rPr lang="en-US" b="1" dirty="0">
                <a:latin typeface="Calibri Light" panose="020F0302020204030204" pitchFamily="34" charset="0"/>
                <a:ea typeface="Yu Gothic Light" panose="020B0300000000000000" pitchFamily="34" charset="-128"/>
                <a:cs typeface="Times New Roman" panose="02020603050405020304" pitchFamily="18" charset="0"/>
              </a:rPr>
              <a:t>October 14, 2021</a:t>
            </a:r>
          </a:p>
          <a:p>
            <a:r>
              <a:rPr lang="en-US" sz="2000" dirty="0"/>
              <a:t>*International Food Policy Research Institute</a:t>
            </a:r>
          </a:p>
        </p:txBody>
      </p:sp>
      <p:pic>
        <p:nvPicPr>
          <p:cNvPr id="5" name="Picture 4" descr="Text&#10;&#10;Description automatically generated">
            <a:extLst>
              <a:ext uri="{FF2B5EF4-FFF2-40B4-BE49-F238E27FC236}">
                <a16:creationId xmlns:a16="http://schemas.microsoft.com/office/drawing/2014/main" id="{7B641B55-9424-40B1-A9CA-07A109C59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4449762"/>
            <a:ext cx="10287000" cy="2144241"/>
          </a:xfrm>
          <a:prstGeom prst="rect">
            <a:avLst/>
          </a:prstGeom>
        </p:spPr>
      </p:pic>
      <p:pic>
        <p:nvPicPr>
          <p:cNvPr id="10" name="Picture 9" descr="Icon&#10;&#10;Description automatically generated">
            <a:extLst>
              <a:ext uri="{FF2B5EF4-FFF2-40B4-BE49-F238E27FC236}">
                <a16:creationId xmlns:a16="http://schemas.microsoft.com/office/drawing/2014/main" id="{9AAC719D-8B21-463D-B0F7-07C7BF66FD52}"/>
              </a:ext>
            </a:extLst>
          </p:cNvPr>
          <p:cNvPicPr>
            <a:picLocks noChangeAspect="1"/>
          </p:cNvPicPr>
          <p:nvPr/>
        </p:nvPicPr>
        <p:blipFill rotWithShape="1">
          <a:blip r:embed="rId4">
            <a:extLst>
              <a:ext uri="{28A0092B-C50C-407E-A947-70E740481C1C}">
                <a14:useLocalDpi xmlns:a14="http://schemas.microsoft.com/office/drawing/2010/main" val="0"/>
              </a:ext>
            </a:extLst>
          </a:blip>
          <a:srcRect l="19543" t="7647" r="21402"/>
          <a:stretch/>
        </p:blipFill>
        <p:spPr>
          <a:xfrm>
            <a:off x="8450320" y="3797300"/>
            <a:ext cx="287279" cy="449262"/>
          </a:xfrm>
          <a:prstGeom prst="rect">
            <a:avLst/>
          </a:prstGeom>
        </p:spPr>
      </p:pic>
    </p:spTree>
    <p:extLst>
      <p:ext uri="{BB962C8B-B14F-4D97-AF65-F5344CB8AC3E}">
        <p14:creationId xmlns:p14="http://schemas.microsoft.com/office/powerpoint/2010/main" val="235484455"/>
      </p:ext>
    </p:extLst>
  </p:cSld>
  <p:clrMapOvr>
    <a:masterClrMapping/>
  </p:clrMapOvr>
  <mc:AlternateContent xmlns:mc="http://schemas.openxmlformats.org/markup-compatibility/2006" xmlns:p14="http://schemas.microsoft.com/office/powerpoint/2010/main">
    <mc:Choice Requires="p14">
      <p:transition spd="slow" p14:dur="2000" advTm="29464"/>
    </mc:Choice>
    <mc:Fallback xmlns="">
      <p:transition spd="slow" advTm="294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839C-8A03-4D09-BC90-C6086036FEFB}"/>
              </a:ext>
            </a:extLst>
          </p:cNvPr>
          <p:cNvSpPr>
            <a:spLocks noGrp="1"/>
          </p:cNvSpPr>
          <p:nvPr>
            <p:ph type="title"/>
          </p:nvPr>
        </p:nvSpPr>
        <p:spPr>
          <a:xfrm>
            <a:off x="614680" y="0"/>
            <a:ext cx="10515600" cy="1325563"/>
          </a:xfrm>
        </p:spPr>
        <p:txBody>
          <a:bodyPr/>
          <a:lstStyle/>
          <a:p>
            <a:r>
              <a:rPr lang="en-US" dirty="0"/>
              <a:t>Results: categories</a:t>
            </a:r>
          </a:p>
        </p:txBody>
      </p:sp>
      <p:graphicFrame>
        <p:nvGraphicFramePr>
          <p:cNvPr id="6" name="Chart 5">
            <a:extLst>
              <a:ext uri="{FF2B5EF4-FFF2-40B4-BE49-F238E27FC236}">
                <a16:creationId xmlns:a16="http://schemas.microsoft.com/office/drawing/2014/main" id="{6F56DBD5-FD14-43B9-8CBE-52D810475BD0}"/>
              </a:ext>
            </a:extLst>
          </p:cNvPr>
          <p:cNvGraphicFramePr>
            <a:graphicFrameLocks/>
          </p:cNvGraphicFramePr>
          <p:nvPr>
            <p:extLst>
              <p:ext uri="{D42A27DB-BD31-4B8C-83A1-F6EECF244321}">
                <p14:modId xmlns:p14="http://schemas.microsoft.com/office/powerpoint/2010/main" val="803213387"/>
              </p:ext>
            </p:extLst>
          </p:nvPr>
        </p:nvGraphicFramePr>
        <p:xfrm>
          <a:off x="614680" y="1101904"/>
          <a:ext cx="4948838" cy="2776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E1657B3-FAAA-4FDC-9EBC-1205E5F1174A}"/>
              </a:ext>
            </a:extLst>
          </p:cNvPr>
          <p:cNvGraphicFramePr>
            <a:graphicFrameLocks/>
          </p:cNvGraphicFramePr>
          <p:nvPr>
            <p:extLst>
              <p:ext uri="{D42A27DB-BD31-4B8C-83A1-F6EECF244321}">
                <p14:modId xmlns:p14="http://schemas.microsoft.com/office/powerpoint/2010/main" val="2786958279"/>
              </p:ext>
            </p:extLst>
          </p:nvPr>
        </p:nvGraphicFramePr>
        <p:xfrm>
          <a:off x="6819439" y="1101904"/>
          <a:ext cx="4757881" cy="2776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A726C8A-719A-48E8-8EC3-5282BDAEB3C8}"/>
              </a:ext>
            </a:extLst>
          </p:cNvPr>
          <p:cNvGraphicFramePr>
            <a:graphicFrameLocks/>
          </p:cNvGraphicFramePr>
          <p:nvPr>
            <p:extLst>
              <p:ext uri="{D42A27DB-BD31-4B8C-83A1-F6EECF244321}">
                <p14:modId xmlns:p14="http://schemas.microsoft.com/office/powerpoint/2010/main" val="1902291816"/>
              </p:ext>
            </p:extLst>
          </p:nvPr>
        </p:nvGraphicFramePr>
        <p:xfrm>
          <a:off x="3374834" y="3878372"/>
          <a:ext cx="5442332" cy="28862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7232561"/>
      </p:ext>
    </p:extLst>
  </p:cSld>
  <p:clrMapOvr>
    <a:masterClrMapping/>
  </p:clrMapOvr>
  <mc:AlternateContent xmlns:mc="http://schemas.openxmlformats.org/markup-compatibility/2006" xmlns:p14="http://schemas.microsoft.com/office/powerpoint/2010/main">
    <mc:Choice Requires="p14">
      <p:transition spd="slow" p14:dur="2000" advTm="96163"/>
    </mc:Choice>
    <mc:Fallback xmlns="">
      <p:transition spd="slow" advTm="961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6BC4EC6-6401-4E6C-B073-3D7131180B50}"/>
              </a:ext>
            </a:extLst>
          </p:cNvPr>
          <p:cNvGraphicFramePr>
            <a:graphicFrameLocks noGrp="1"/>
          </p:cNvGraphicFramePr>
          <p:nvPr>
            <p:ph idx="1"/>
            <p:extLst>
              <p:ext uri="{D42A27DB-BD31-4B8C-83A1-F6EECF244321}">
                <p14:modId xmlns:p14="http://schemas.microsoft.com/office/powerpoint/2010/main" val="1550910500"/>
              </p:ext>
            </p:extLst>
          </p:nvPr>
        </p:nvGraphicFramePr>
        <p:xfrm>
          <a:off x="6617468" y="2003498"/>
          <a:ext cx="4589581" cy="366074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4800FE26-CBE1-45FE-A0D9-5285EF43DF1E}"/>
              </a:ext>
            </a:extLst>
          </p:cNvPr>
          <p:cNvSpPr>
            <a:spLocks noGrp="1"/>
          </p:cNvSpPr>
          <p:nvPr>
            <p:ph type="title"/>
          </p:nvPr>
        </p:nvSpPr>
        <p:spPr>
          <a:xfrm>
            <a:off x="614680" y="0"/>
            <a:ext cx="10515600" cy="1325563"/>
          </a:xfrm>
        </p:spPr>
        <p:txBody>
          <a:bodyPr/>
          <a:lstStyle/>
          <a:p>
            <a:r>
              <a:rPr lang="en-US" dirty="0"/>
              <a:t>Results: categories</a:t>
            </a:r>
          </a:p>
        </p:txBody>
      </p:sp>
      <p:graphicFrame>
        <p:nvGraphicFramePr>
          <p:cNvPr id="6" name="Chart 5">
            <a:extLst>
              <a:ext uri="{FF2B5EF4-FFF2-40B4-BE49-F238E27FC236}">
                <a16:creationId xmlns:a16="http://schemas.microsoft.com/office/drawing/2014/main" id="{A2588276-C2F5-4693-9DB3-6DE6ABD017DB}"/>
              </a:ext>
            </a:extLst>
          </p:cNvPr>
          <p:cNvGraphicFramePr>
            <a:graphicFrameLocks/>
          </p:cNvGraphicFramePr>
          <p:nvPr>
            <p:extLst>
              <p:ext uri="{D42A27DB-BD31-4B8C-83A1-F6EECF244321}">
                <p14:modId xmlns:p14="http://schemas.microsoft.com/office/powerpoint/2010/main" val="1747304640"/>
              </p:ext>
            </p:extLst>
          </p:nvPr>
        </p:nvGraphicFramePr>
        <p:xfrm>
          <a:off x="614679" y="2003498"/>
          <a:ext cx="4959855" cy="36607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4644279"/>
      </p:ext>
    </p:extLst>
  </p:cSld>
  <p:clrMapOvr>
    <a:masterClrMapping/>
  </p:clrMapOvr>
  <mc:AlternateContent xmlns:mc="http://schemas.openxmlformats.org/markup-compatibility/2006" xmlns:p14="http://schemas.microsoft.com/office/powerpoint/2010/main">
    <mc:Choice Requires="p14">
      <p:transition spd="slow" p14:dur="2000" advTm="41875"/>
    </mc:Choice>
    <mc:Fallback xmlns="">
      <p:transition spd="slow" advTm="418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72D3-A181-4573-BC56-C469EA45EC25}"/>
              </a:ext>
            </a:extLst>
          </p:cNvPr>
          <p:cNvSpPr>
            <a:spLocks noGrp="1"/>
          </p:cNvSpPr>
          <p:nvPr>
            <p:ph type="title"/>
          </p:nvPr>
        </p:nvSpPr>
        <p:spPr>
          <a:xfrm>
            <a:off x="632003" y="-17224"/>
            <a:ext cx="10515600" cy="1325563"/>
          </a:xfrm>
        </p:spPr>
        <p:txBody>
          <a:bodyPr/>
          <a:lstStyle/>
          <a:p>
            <a:r>
              <a:rPr lang="en-US" dirty="0"/>
              <a:t>Results: cross-tabs</a:t>
            </a:r>
          </a:p>
        </p:txBody>
      </p:sp>
      <p:graphicFrame>
        <p:nvGraphicFramePr>
          <p:cNvPr id="4" name="Table 3">
            <a:extLst>
              <a:ext uri="{FF2B5EF4-FFF2-40B4-BE49-F238E27FC236}">
                <a16:creationId xmlns:a16="http://schemas.microsoft.com/office/drawing/2014/main" id="{E7001CB1-0CCF-4457-A3FA-25A226B36915}"/>
              </a:ext>
            </a:extLst>
          </p:cNvPr>
          <p:cNvGraphicFramePr>
            <a:graphicFrameLocks noGrp="1"/>
          </p:cNvGraphicFramePr>
          <p:nvPr>
            <p:extLst>
              <p:ext uri="{D42A27DB-BD31-4B8C-83A1-F6EECF244321}">
                <p14:modId xmlns:p14="http://schemas.microsoft.com/office/powerpoint/2010/main" val="3504734494"/>
              </p:ext>
            </p:extLst>
          </p:nvPr>
        </p:nvGraphicFramePr>
        <p:xfrm>
          <a:off x="632003" y="1362294"/>
          <a:ext cx="4572000" cy="1139606"/>
        </p:xfrm>
        <a:graphic>
          <a:graphicData uri="http://schemas.openxmlformats.org/drawingml/2006/table">
            <a:tbl>
              <a:tblPr firstRow="1" firstCol="1" bandRow="1">
                <a:tableStyleId>{93296810-A885-4BE3-A3E7-6D5BEEA58F35}</a:tableStyleId>
              </a:tblPr>
              <a:tblGrid>
                <a:gridCol w="1595030">
                  <a:extLst>
                    <a:ext uri="{9D8B030D-6E8A-4147-A177-3AD203B41FA5}">
                      <a16:colId xmlns:a16="http://schemas.microsoft.com/office/drawing/2014/main" val="941801035"/>
                    </a:ext>
                  </a:extLst>
                </a:gridCol>
                <a:gridCol w="696814">
                  <a:extLst>
                    <a:ext uri="{9D8B030D-6E8A-4147-A177-3AD203B41FA5}">
                      <a16:colId xmlns:a16="http://schemas.microsoft.com/office/drawing/2014/main" val="584943244"/>
                    </a:ext>
                  </a:extLst>
                </a:gridCol>
                <a:gridCol w="1078039">
                  <a:extLst>
                    <a:ext uri="{9D8B030D-6E8A-4147-A177-3AD203B41FA5}">
                      <a16:colId xmlns:a16="http://schemas.microsoft.com/office/drawing/2014/main" val="345490135"/>
                    </a:ext>
                  </a:extLst>
                </a:gridCol>
                <a:gridCol w="1202117">
                  <a:extLst>
                    <a:ext uri="{9D8B030D-6E8A-4147-A177-3AD203B41FA5}">
                      <a16:colId xmlns:a16="http://schemas.microsoft.com/office/drawing/2014/main" val="3717545090"/>
                    </a:ext>
                  </a:extLst>
                </a:gridCol>
              </a:tblGrid>
              <a:tr h="526936">
                <a:tc>
                  <a:txBody>
                    <a:bodyPr/>
                    <a:lstStyle/>
                    <a:p>
                      <a:pPr marL="0" marR="0" algn="ctr">
                        <a:lnSpc>
                          <a:spcPct val="107000"/>
                        </a:lnSpc>
                        <a:spcBef>
                          <a:spcPts val="0"/>
                        </a:spcBef>
                        <a:spcAft>
                          <a:spcPts val="0"/>
                        </a:spcAft>
                      </a:pPr>
                      <a:r>
                        <a:rPr lang="en-US" sz="1100" b="1" dirty="0">
                          <a:solidFill>
                            <a:sysClr val="windowText" lastClr="000000"/>
                          </a:solidFill>
                          <a:effectLst/>
                        </a:rPr>
                        <a:t>Strand of research* - Method</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b="1">
                          <a:solidFill>
                            <a:sysClr val="windowText" lastClr="000000"/>
                          </a:solidFill>
                          <a:effectLst/>
                        </a:rPr>
                        <a:t>Mixed</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b="1" dirty="0">
                          <a:solidFill>
                            <a:sysClr val="windowText" lastClr="000000"/>
                          </a:solidFill>
                          <a:effectLst/>
                        </a:rPr>
                        <a:t>Qualitative</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b="1" dirty="0">
                          <a:solidFill>
                            <a:sysClr val="windowText" lastClr="000000"/>
                          </a:solidFill>
                          <a:effectLst/>
                        </a:rPr>
                        <a:t>Quantitative</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45762988"/>
                  </a:ext>
                </a:extLst>
              </a:tr>
              <a:tr h="306335">
                <a:tc>
                  <a:txBody>
                    <a:bodyPr/>
                    <a:lstStyle/>
                    <a:p>
                      <a:pPr marL="0" marR="0">
                        <a:lnSpc>
                          <a:spcPct val="107000"/>
                        </a:lnSpc>
                        <a:spcBef>
                          <a:spcPts val="0"/>
                        </a:spcBef>
                        <a:spcAft>
                          <a:spcPts val="0"/>
                        </a:spcAft>
                      </a:pPr>
                      <a:r>
                        <a:rPr lang="en-US" sz="1100" b="1" dirty="0">
                          <a:solidFill>
                            <a:sysClr val="windowText" lastClr="000000"/>
                          </a:solidFill>
                          <a:effectLst/>
                        </a:rPr>
                        <a:t>A</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a:solidFill>
                            <a:sysClr val="windowText" lastClr="000000"/>
                          </a:solidFill>
                          <a:effectLst/>
                        </a:rPr>
                        <a:t>25</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a:solidFill>
                            <a:sysClr val="windowText" lastClr="000000"/>
                          </a:solidFill>
                          <a:effectLst/>
                        </a:rPr>
                        <a:t>19</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a:solidFill>
                            <a:sysClr val="windowText" lastClr="000000"/>
                          </a:solidFill>
                          <a:effectLst/>
                        </a:rPr>
                        <a:t>18</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6712357"/>
                  </a:ext>
                </a:extLst>
              </a:tr>
              <a:tr h="306335">
                <a:tc>
                  <a:txBody>
                    <a:bodyPr/>
                    <a:lstStyle/>
                    <a:p>
                      <a:pPr marL="0" marR="0">
                        <a:lnSpc>
                          <a:spcPct val="107000"/>
                        </a:lnSpc>
                        <a:spcBef>
                          <a:spcPts val="0"/>
                        </a:spcBef>
                        <a:spcAft>
                          <a:spcPts val="0"/>
                        </a:spcAft>
                      </a:pPr>
                      <a:r>
                        <a:rPr lang="en-US" sz="1100" b="1" dirty="0">
                          <a:solidFill>
                            <a:sysClr val="windowText" lastClr="000000"/>
                          </a:solidFill>
                          <a:effectLst/>
                        </a:rPr>
                        <a:t>B</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a:solidFill>
                            <a:sysClr val="windowText" lastClr="000000"/>
                          </a:solidFill>
                          <a:effectLst/>
                        </a:rPr>
                        <a:t>16</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a:solidFill>
                            <a:sysClr val="windowText" lastClr="000000"/>
                          </a:solidFill>
                          <a:effectLst/>
                        </a:rPr>
                        <a:t>11</a:t>
                      </a:r>
                      <a:endParaRPr lang="en-US" sz="1100" b="1">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b="1" dirty="0">
                          <a:solidFill>
                            <a:sysClr val="windowText" lastClr="000000"/>
                          </a:solidFill>
                          <a:effectLst/>
                        </a:rPr>
                        <a:t>7</a:t>
                      </a:r>
                      <a:endParaRPr lang="en-US" sz="1100" b="1"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79441414"/>
                  </a:ext>
                </a:extLst>
              </a:tr>
            </a:tbl>
          </a:graphicData>
        </a:graphic>
      </p:graphicFrame>
      <p:graphicFrame>
        <p:nvGraphicFramePr>
          <p:cNvPr id="5" name="Table 4">
            <a:extLst>
              <a:ext uri="{FF2B5EF4-FFF2-40B4-BE49-F238E27FC236}">
                <a16:creationId xmlns:a16="http://schemas.microsoft.com/office/drawing/2014/main" id="{B8E98D7E-FEE4-4526-993A-94F7D4B85352}"/>
              </a:ext>
            </a:extLst>
          </p:cNvPr>
          <p:cNvGraphicFramePr>
            <a:graphicFrameLocks noGrp="1"/>
          </p:cNvGraphicFramePr>
          <p:nvPr>
            <p:extLst>
              <p:ext uri="{D42A27DB-BD31-4B8C-83A1-F6EECF244321}">
                <p14:modId xmlns:p14="http://schemas.microsoft.com/office/powerpoint/2010/main" val="3474471031"/>
              </p:ext>
            </p:extLst>
          </p:nvPr>
        </p:nvGraphicFramePr>
        <p:xfrm>
          <a:off x="6027863" y="1362294"/>
          <a:ext cx="4882886" cy="2219017"/>
        </p:xfrm>
        <a:graphic>
          <a:graphicData uri="http://schemas.openxmlformats.org/drawingml/2006/table">
            <a:tbl>
              <a:tblPr firstRow="1" firstCol="1" bandRow="1">
                <a:tableStyleId>{93296810-A885-4BE3-A3E7-6D5BEEA58F35}</a:tableStyleId>
              </a:tblPr>
              <a:tblGrid>
                <a:gridCol w="2515836">
                  <a:extLst>
                    <a:ext uri="{9D8B030D-6E8A-4147-A177-3AD203B41FA5}">
                      <a16:colId xmlns:a16="http://schemas.microsoft.com/office/drawing/2014/main" val="3649784531"/>
                    </a:ext>
                  </a:extLst>
                </a:gridCol>
                <a:gridCol w="649248">
                  <a:extLst>
                    <a:ext uri="{9D8B030D-6E8A-4147-A177-3AD203B41FA5}">
                      <a16:colId xmlns:a16="http://schemas.microsoft.com/office/drawing/2014/main" val="3254760906"/>
                    </a:ext>
                  </a:extLst>
                </a:gridCol>
                <a:gridCol w="811560">
                  <a:extLst>
                    <a:ext uri="{9D8B030D-6E8A-4147-A177-3AD203B41FA5}">
                      <a16:colId xmlns:a16="http://schemas.microsoft.com/office/drawing/2014/main" val="308325167"/>
                    </a:ext>
                  </a:extLst>
                </a:gridCol>
                <a:gridCol w="906242">
                  <a:extLst>
                    <a:ext uri="{9D8B030D-6E8A-4147-A177-3AD203B41FA5}">
                      <a16:colId xmlns:a16="http://schemas.microsoft.com/office/drawing/2014/main" val="3736848936"/>
                    </a:ext>
                  </a:extLst>
                </a:gridCol>
              </a:tblGrid>
              <a:tr h="355107">
                <a:tc>
                  <a:txBody>
                    <a:bodyPr/>
                    <a:lstStyle/>
                    <a:p>
                      <a:pPr marL="0" marR="0" algn="ctr">
                        <a:lnSpc>
                          <a:spcPct val="107000"/>
                        </a:lnSpc>
                        <a:spcBef>
                          <a:spcPts val="0"/>
                        </a:spcBef>
                        <a:spcAft>
                          <a:spcPts val="0"/>
                        </a:spcAft>
                      </a:pPr>
                      <a:r>
                        <a:rPr lang="en-US" sz="1100">
                          <a:solidFill>
                            <a:sysClr val="windowText" lastClr="000000"/>
                          </a:solidFill>
                          <a:effectLst/>
                        </a:rPr>
                        <a:t>Sector - Method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solidFill>
                            <a:sysClr val="windowText" lastClr="000000"/>
                          </a:solidFill>
                          <a:effectLst/>
                        </a:rPr>
                        <a:t>Mixed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Qualitative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Quantitative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57148804"/>
                  </a:ext>
                </a:extLst>
              </a:tr>
              <a:tr h="186391">
                <a:tc>
                  <a:txBody>
                    <a:bodyPr/>
                    <a:lstStyle/>
                    <a:p>
                      <a:pPr marL="0" marR="0">
                        <a:lnSpc>
                          <a:spcPct val="107000"/>
                        </a:lnSpc>
                        <a:spcBef>
                          <a:spcPts val="0"/>
                        </a:spcBef>
                        <a:spcAft>
                          <a:spcPts val="0"/>
                        </a:spcAft>
                      </a:pPr>
                      <a:r>
                        <a:rPr lang="en-US" sz="1100" dirty="0">
                          <a:solidFill>
                            <a:sysClr val="windowText" lastClr="000000"/>
                          </a:solidFill>
                          <a:effectLst/>
                        </a:rPr>
                        <a:t>Agriculture and markets</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07159670"/>
                  </a:ext>
                </a:extLst>
              </a:tr>
              <a:tr h="186391">
                <a:tc>
                  <a:txBody>
                    <a:bodyPr/>
                    <a:lstStyle/>
                    <a:p>
                      <a:pPr marL="0" marR="0">
                        <a:lnSpc>
                          <a:spcPct val="107000"/>
                        </a:lnSpc>
                        <a:spcBef>
                          <a:spcPts val="0"/>
                        </a:spcBef>
                        <a:spcAft>
                          <a:spcPts val="0"/>
                        </a:spcAft>
                      </a:pPr>
                      <a:r>
                        <a:rPr lang="en-US" sz="1100">
                          <a:solidFill>
                            <a:sysClr val="windowText" lastClr="000000"/>
                          </a:solidFill>
                          <a:effectLst/>
                        </a:rPr>
                        <a:t>Climate change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08628696"/>
                  </a:ext>
                </a:extLst>
              </a:tr>
              <a:tr h="186391">
                <a:tc>
                  <a:txBody>
                    <a:bodyPr/>
                    <a:lstStyle/>
                    <a:p>
                      <a:pPr marL="0" marR="0">
                        <a:lnSpc>
                          <a:spcPct val="107000"/>
                        </a:lnSpc>
                        <a:spcBef>
                          <a:spcPts val="0"/>
                        </a:spcBef>
                        <a:spcAft>
                          <a:spcPts val="0"/>
                        </a:spcAft>
                      </a:pPr>
                      <a:r>
                        <a:rPr lang="en-US" sz="1100">
                          <a:solidFill>
                            <a:sysClr val="windowText" lastClr="000000"/>
                          </a:solidFill>
                          <a:effectLst/>
                        </a:rPr>
                        <a:t>Laws and regulations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67457611"/>
                  </a:ext>
                </a:extLst>
              </a:tr>
              <a:tr h="186391">
                <a:tc>
                  <a:txBody>
                    <a:bodyPr/>
                    <a:lstStyle/>
                    <a:p>
                      <a:pPr marL="0" marR="0">
                        <a:lnSpc>
                          <a:spcPct val="107000"/>
                        </a:lnSpc>
                        <a:spcBef>
                          <a:spcPts val="0"/>
                        </a:spcBef>
                        <a:spcAft>
                          <a:spcPts val="0"/>
                        </a:spcAft>
                      </a:pPr>
                      <a:r>
                        <a:rPr lang="en-US" sz="1100">
                          <a:solidFill>
                            <a:sysClr val="windowText" lastClr="000000"/>
                          </a:solidFill>
                          <a:effectLst/>
                        </a:rPr>
                        <a:t>MSPs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5856457"/>
                  </a:ext>
                </a:extLst>
              </a:tr>
              <a:tr h="186391">
                <a:tc>
                  <a:txBody>
                    <a:bodyPr/>
                    <a:lstStyle/>
                    <a:p>
                      <a:pPr marL="0" marR="0">
                        <a:lnSpc>
                          <a:spcPct val="107000"/>
                        </a:lnSpc>
                        <a:spcBef>
                          <a:spcPts val="0"/>
                        </a:spcBef>
                        <a:spcAft>
                          <a:spcPts val="0"/>
                        </a:spcAft>
                      </a:pPr>
                      <a:r>
                        <a:rPr lang="en-US" sz="1100">
                          <a:solidFill>
                            <a:sysClr val="windowText" lastClr="000000"/>
                          </a:solidFill>
                          <a:effectLst/>
                        </a:rPr>
                        <a:t>NRM</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99217253"/>
                  </a:ext>
                </a:extLst>
              </a:tr>
              <a:tr h="186391">
                <a:tc>
                  <a:txBody>
                    <a:bodyPr/>
                    <a:lstStyle/>
                    <a:p>
                      <a:pPr marL="0" marR="0">
                        <a:lnSpc>
                          <a:spcPct val="107000"/>
                        </a:lnSpc>
                        <a:spcBef>
                          <a:spcPts val="0"/>
                        </a:spcBef>
                        <a:spcAft>
                          <a:spcPts val="0"/>
                        </a:spcAft>
                      </a:pPr>
                      <a:r>
                        <a:rPr lang="en-US" sz="1100">
                          <a:solidFill>
                            <a:sysClr val="windowText" lastClr="000000"/>
                          </a:solidFill>
                          <a:effectLst/>
                        </a:rPr>
                        <a:t>Nutrition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93613193"/>
                  </a:ext>
                </a:extLst>
              </a:tr>
              <a:tr h="186391">
                <a:tc>
                  <a:txBody>
                    <a:bodyPr/>
                    <a:lstStyle/>
                    <a:p>
                      <a:pPr marL="0" marR="0">
                        <a:lnSpc>
                          <a:spcPct val="107000"/>
                        </a:lnSpc>
                        <a:spcBef>
                          <a:spcPts val="0"/>
                        </a:spcBef>
                        <a:spcAft>
                          <a:spcPts val="0"/>
                        </a:spcAft>
                      </a:pPr>
                      <a:r>
                        <a:rPr lang="en-US" sz="1100">
                          <a:solidFill>
                            <a:sysClr val="windowText" lastClr="000000"/>
                          </a:solidFill>
                          <a:effectLst/>
                        </a:rPr>
                        <a:t>Payment for Environmental Services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78019807"/>
                  </a:ext>
                </a:extLst>
              </a:tr>
              <a:tr h="186391">
                <a:tc>
                  <a:txBody>
                    <a:bodyPr/>
                    <a:lstStyle/>
                    <a:p>
                      <a:pPr marL="0" marR="0">
                        <a:lnSpc>
                          <a:spcPct val="107000"/>
                        </a:lnSpc>
                        <a:spcBef>
                          <a:spcPts val="0"/>
                        </a:spcBef>
                        <a:spcAft>
                          <a:spcPts val="0"/>
                        </a:spcAft>
                      </a:pPr>
                      <a:r>
                        <a:rPr lang="en-US" sz="1100">
                          <a:solidFill>
                            <a:sysClr val="windowText" lastClr="000000"/>
                          </a:solidFill>
                          <a:effectLst/>
                        </a:rPr>
                        <a:t>Political engagement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13581598"/>
                  </a:ext>
                </a:extLst>
              </a:tr>
              <a:tr h="186391">
                <a:tc>
                  <a:txBody>
                    <a:bodyPr/>
                    <a:lstStyle/>
                    <a:p>
                      <a:pPr marL="0" marR="0">
                        <a:lnSpc>
                          <a:spcPct val="107000"/>
                        </a:lnSpc>
                        <a:spcBef>
                          <a:spcPts val="0"/>
                        </a:spcBef>
                        <a:spcAft>
                          <a:spcPts val="0"/>
                        </a:spcAft>
                      </a:pPr>
                      <a:r>
                        <a:rPr lang="en-US" sz="1100">
                          <a:solidFill>
                            <a:sysClr val="windowText" lastClr="000000"/>
                          </a:solidFill>
                          <a:effectLst/>
                        </a:rPr>
                        <a:t>Social networks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09212501"/>
                  </a:ext>
                </a:extLst>
              </a:tr>
              <a:tr h="186391">
                <a:tc>
                  <a:txBody>
                    <a:bodyPr/>
                    <a:lstStyle/>
                    <a:p>
                      <a:pPr marL="0" marR="0">
                        <a:lnSpc>
                          <a:spcPct val="107000"/>
                        </a:lnSpc>
                        <a:spcBef>
                          <a:spcPts val="0"/>
                        </a:spcBef>
                        <a:spcAft>
                          <a:spcPts val="0"/>
                        </a:spcAft>
                      </a:pPr>
                      <a:r>
                        <a:rPr lang="en-US" sz="1100">
                          <a:solidFill>
                            <a:sysClr val="windowText" lastClr="000000"/>
                          </a:solidFill>
                          <a:effectLst/>
                        </a:rPr>
                        <a:t>WASH</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5641419"/>
                  </a:ext>
                </a:extLst>
              </a:tr>
            </a:tbl>
          </a:graphicData>
        </a:graphic>
      </p:graphicFrame>
      <p:graphicFrame>
        <p:nvGraphicFramePr>
          <p:cNvPr id="6" name="Table 5">
            <a:extLst>
              <a:ext uri="{FF2B5EF4-FFF2-40B4-BE49-F238E27FC236}">
                <a16:creationId xmlns:a16="http://schemas.microsoft.com/office/drawing/2014/main" id="{36AC03CF-2D50-49EB-B041-6745772455E9}"/>
              </a:ext>
            </a:extLst>
          </p:cNvPr>
          <p:cNvGraphicFramePr>
            <a:graphicFrameLocks noGrp="1"/>
          </p:cNvGraphicFramePr>
          <p:nvPr>
            <p:extLst>
              <p:ext uri="{D42A27DB-BD31-4B8C-83A1-F6EECF244321}">
                <p14:modId xmlns:p14="http://schemas.microsoft.com/office/powerpoint/2010/main" val="2083684139"/>
              </p:ext>
            </p:extLst>
          </p:nvPr>
        </p:nvGraphicFramePr>
        <p:xfrm>
          <a:off x="6027864" y="4584700"/>
          <a:ext cx="5011599" cy="1308415"/>
        </p:xfrm>
        <a:graphic>
          <a:graphicData uri="http://schemas.openxmlformats.org/drawingml/2006/table">
            <a:tbl>
              <a:tblPr firstRow="1" firstCol="1" bandRow="1">
                <a:tableStyleId>{93296810-A885-4BE3-A3E7-6D5BEEA58F35}</a:tableStyleId>
              </a:tblPr>
              <a:tblGrid>
                <a:gridCol w="1238439">
                  <a:extLst>
                    <a:ext uri="{9D8B030D-6E8A-4147-A177-3AD203B41FA5}">
                      <a16:colId xmlns:a16="http://schemas.microsoft.com/office/drawing/2014/main" val="1173983388"/>
                    </a:ext>
                  </a:extLst>
                </a:gridCol>
                <a:gridCol w="728750">
                  <a:extLst>
                    <a:ext uri="{9D8B030D-6E8A-4147-A177-3AD203B41FA5}">
                      <a16:colId xmlns:a16="http://schemas.microsoft.com/office/drawing/2014/main" val="2842547376"/>
                    </a:ext>
                  </a:extLst>
                </a:gridCol>
                <a:gridCol w="801769">
                  <a:extLst>
                    <a:ext uri="{9D8B030D-6E8A-4147-A177-3AD203B41FA5}">
                      <a16:colId xmlns:a16="http://schemas.microsoft.com/office/drawing/2014/main" val="2945508015"/>
                    </a:ext>
                  </a:extLst>
                </a:gridCol>
                <a:gridCol w="728750">
                  <a:extLst>
                    <a:ext uri="{9D8B030D-6E8A-4147-A177-3AD203B41FA5}">
                      <a16:colId xmlns:a16="http://schemas.microsoft.com/office/drawing/2014/main" val="1702070029"/>
                    </a:ext>
                  </a:extLst>
                </a:gridCol>
                <a:gridCol w="728750">
                  <a:extLst>
                    <a:ext uri="{9D8B030D-6E8A-4147-A177-3AD203B41FA5}">
                      <a16:colId xmlns:a16="http://schemas.microsoft.com/office/drawing/2014/main" val="3495781943"/>
                    </a:ext>
                  </a:extLst>
                </a:gridCol>
                <a:gridCol w="785141">
                  <a:extLst>
                    <a:ext uri="{9D8B030D-6E8A-4147-A177-3AD203B41FA5}">
                      <a16:colId xmlns:a16="http://schemas.microsoft.com/office/drawing/2014/main" val="239738021"/>
                    </a:ext>
                  </a:extLst>
                </a:gridCol>
              </a:tblGrid>
              <a:tr h="636655">
                <a:tc>
                  <a:txBody>
                    <a:bodyPr/>
                    <a:lstStyle/>
                    <a:p>
                      <a:pPr marL="0" marR="0" algn="ctr">
                        <a:lnSpc>
                          <a:spcPct val="107000"/>
                        </a:lnSpc>
                        <a:spcBef>
                          <a:spcPts val="0"/>
                        </a:spcBef>
                        <a:spcAft>
                          <a:spcPts val="0"/>
                        </a:spcAft>
                      </a:pPr>
                      <a:r>
                        <a:rPr lang="en-US" sz="1100">
                          <a:solidFill>
                            <a:sysClr val="windowText" lastClr="000000"/>
                          </a:solidFill>
                          <a:effectLst/>
                        </a:rPr>
                        <a:t>Method - Intersectionality</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solidFill>
                            <a:sysClr val="windowText" lastClr="000000"/>
                          </a:solidFill>
                          <a:effectLst/>
                        </a:rPr>
                        <a:t>Age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Education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Ethnicity</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No</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Socio-economic status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74136269"/>
                  </a:ext>
                </a:extLst>
              </a:tr>
              <a:tr h="223920">
                <a:tc>
                  <a:txBody>
                    <a:bodyPr/>
                    <a:lstStyle/>
                    <a:p>
                      <a:pPr marL="0" marR="0">
                        <a:lnSpc>
                          <a:spcPct val="107000"/>
                        </a:lnSpc>
                        <a:spcBef>
                          <a:spcPts val="0"/>
                        </a:spcBef>
                        <a:spcAft>
                          <a:spcPts val="0"/>
                        </a:spcAft>
                      </a:pPr>
                      <a:r>
                        <a:rPr lang="en-US" sz="1100">
                          <a:solidFill>
                            <a:sysClr val="windowText" lastClr="000000"/>
                          </a:solidFill>
                          <a:effectLst/>
                        </a:rPr>
                        <a:t>Mixed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9</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91413220"/>
                  </a:ext>
                </a:extLst>
              </a:tr>
              <a:tr h="223920">
                <a:tc>
                  <a:txBody>
                    <a:bodyPr/>
                    <a:lstStyle/>
                    <a:p>
                      <a:pPr marL="0" marR="0">
                        <a:lnSpc>
                          <a:spcPct val="107000"/>
                        </a:lnSpc>
                        <a:spcBef>
                          <a:spcPts val="0"/>
                        </a:spcBef>
                        <a:spcAft>
                          <a:spcPts val="0"/>
                        </a:spcAft>
                      </a:pPr>
                      <a:r>
                        <a:rPr lang="en-US" sz="1100">
                          <a:solidFill>
                            <a:sysClr val="windowText" lastClr="000000"/>
                          </a:solidFill>
                          <a:effectLst/>
                        </a:rPr>
                        <a:t>Qualitative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9</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26326128"/>
                  </a:ext>
                </a:extLst>
              </a:tr>
              <a:tr h="223920">
                <a:tc>
                  <a:txBody>
                    <a:bodyPr/>
                    <a:lstStyle/>
                    <a:p>
                      <a:pPr marL="0" marR="0">
                        <a:lnSpc>
                          <a:spcPct val="107000"/>
                        </a:lnSpc>
                        <a:spcBef>
                          <a:spcPts val="0"/>
                        </a:spcBef>
                        <a:spcAft>
                          <a:spcPts val="0"/>
                        </a:spcAft>
                      </a:pPr>
                      <a:r>
                        <a:rPr lang="en-US" sz="1100">
                          <a:solidFill>
                            <a:sysClr val="windowText" lastClr="000000"/>
                          </a:solidFill>
                          <a:effectLst/>
                        </a:rPr>
                        <a:t>Quantitative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5</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276147"/>
                  </a:ext>
                </a:extLst>
              </a:tr>
            </a:tbl>
          </a:graphicData>
        </a:graphic>
      </p:graphicFrame>
      <p:graphicFrame>
        <p:nvGraphicFramePr>
          <p:cNvPr id="7" name="Table 6">
            <a:extLst>
              <a:ext uri="{FF2B5EF4-FFF2-40B4-BE49-F238E27FC236}">
                <a16:creationId xmlns:a16="http://schemas.microsoft.com/office/drawing/2014/main" id="{60638F37-B3C8-43AE-B84B-9335760FAC41}"/>
              </a:ext>
            </a:extLst>
          </p:cNvPr>
          <p:cNvGraphicFramePr>
            <a:graphicFrameLocks noGrp="1"/>
          </p:cNvGraphicFramePr>
          <p:nvPr>
            <p:extLst>
              <p:ext uri="{D42A27DB-BD31-4B8C-83A1-F6EECF244321}">
                <p14:modId xmlns:p14="http://schemas.microsoft.com/office/powerpoint/2010/main" val="4175129991"/>
              </p:ext>
            </p:extLst>
          </p:nvPr>
        </p:nvGraphicFramePr>
        <p:xfrm>
          <a:off x="632003" y="3428999"/>
          <a:ext cx="4572000" cy="2464123"/>
        </p:xfrm>
        <a:graphic>
          <a:graphicData uri="http://schemas.openxmlformats.org/drawingml/2006/table">
            <a:tbl>
              <a:tblPr firstRow="1" firstCol="1" bandRow="1">
                <a:tableStyleId>{93296810-A885-4BE3-A3E7-6D5BEEA58F35}</a:tableStyleId>
              </a:tblPr>
              <a:tblGrid>
                <a:gridCol w="1828800">
                  <a:extLst>
                    <a:ext uri="{9D8B030D-6E8A-4147-A177-3AD203B41FA5}">
                      <a16:colId xmlns:a16="http://schemas.microsoft.com/office/drawing/2014/main" val="575441131"/>
                    </a:ext>
                  </a:extLst>
                </a:gridCol>
                <a:gridCol w="914400">
                  <a:extLst>
                    <a:ext uri="{9D8B030D-6E8A-4147-A177-3AD203B41FA5}">
                      <a16:colId xmlns:a16="http://schemas.microsoft.com/office/drawing/2014/main" val="2027897494"/>
                    </a:ext>
                  </a:extLst>
                </a:gridCol>
                <a:gridCol w="914400">
                  <a:extLst>
                    <a:ext uri="{9D8B030D-6E8A-4147-A177-3AD203B41FA5}">
                      <a16:colId xmlns:a16="http://schemas.microsoft.com/office/drawing/2014/main" val="3315934820"/>
                    </a:ext>
                  </a:extLst>
                </a:gridCol>
                <a:gridCol w="914400">
                  <a:extLst>
                    <a:ext uri="{9D8B030D-6E8A-4147-A177-3AD203B41FA5}">
                      <a16:colId xmlns:a16="http://schemas.microsoft.com/office/drawing/2014/main" val="1832206899"/>
                    </a:ext>
                  </a:extLst>
                </a:gridCol>
              </a:tblGrid>
              <a:tr h="261979">
                <a:tc>
                  <a:txBody>
                    <a:bodyPr/>
                    <a:lstStyle/>
                    <a:p>
                      <a:pPr marL="0" marR="0" algn="ctr">
                        <a:lnSpc>
                          <a:spcPct val="107000"/>
                        </a:lnSpc>
                        <a:spcBef>
                          <a:spcPts val="0"/>
                        </a:spcBef>
                        <a:spcAft>
                          <a:spcPts val="0"/>
                        </a:spcAft>
                      </a:pPr>
                      <a:r>
                        <a:rPr lang="en-US" sz="1100">
                          <a:solidFill>
                            <a:sysClr val="windowText" lastClr="000000"/>
                          </a:solidFill>
                          <a:effectLst/>
                        </a:rPr>
                        <a:t>Focus - Method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solidFill>
                            <a:sysClr val="windowText" lastClr="000000"/>
                          </a:solidFill>
                          <a:effectLst/>
                        </a:rPr>
                        <a:t>Mixed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Qualitative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Quantitative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71354132"/>
                  </a:ext>
                </a:extLst>
              </a:tr>
              <a:tr h="183512">
                <a:tc>
                  <a:txBody>
                    <a:bodyPr/>
                    <a:lstStyle/>
                    <a:p>
                      <a:pPr marL="0" marR="0">
                        <a:lnSpc>
                          <a:spcPct val="107000"/>
                        </a:lnSpc>
                        <a:spcBef>
                          <a:spcPts val="0"/>
                        </a:spcBef>
                        <a:spcAft>
                          <a:spcPts val="0"/>
                        </a:spcAft>
                      </a:pPr>
                      <a:r>
                        <a:rPr lang="en-US" sz="1100">
                          <a:solidFill>
                            <a:sysClr val="windowText" lastClr="000000"/>
                          </a:solidFill>
                          <a:effectLst/>
                        </a:rPr>
                        <a:t>Access to resources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01662550"/>
                  </a:ext>
                </a:extLst>
              </a:tr>
              <a:tr h="183512">
                <a:tc>
                  <a:txBody>
                    <a:bodyPr/>
                    <a:lstStyle/>
                    <a:p>
                      <a:pPr marL="0" marR="0">
                        <a:lnSpc>
                          <a:spcPct val="107000"/>
                        </a:lnSpc>
                        <a:spcBef>
                          <a:spcPts val="0"/>
                        </a:spcBef>
                        <a:spcAft>
                          <a:spcPts val="0"/>
                        </a:spcAft>
                      </a:pPr>
                      <a:r>
                        <a:rPr lang="en-US" sz="1100">
                          <a:solidFill>
                            <a:sysClr val="windowText" lastClr="000000"/>
                          </a:solidFill>
                          <a:effectLst/>
                        </a:rPr>
                        <a:t>Access to services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42764321"/>
                  </a:ext>
                </a:extLst>
              </a:tr>
              <a:tr h="183512">
                <a:tc>
                  <a:txBody>
                    <a:bodyPr/>
                    <a:lstStyle/>
                    <a:p>
                      <a:pPr marL="0" marR="0">
                        <a:lnSpc>
                          <a:spcPct val="107000"/>
                        </a:lnSpc>
                        <a:spcBef>
                          <a:spcPts val="0"/>
                        </a:spcBef>
                        <a:spcAft>
                          <a:spcPts val="0"/>
                        </a:spcAft>
                      </a:pPr>
                      <a:r>
                        <a:rPr lang="en-US" sz="1100">
                          <a:solidFill>
                            <a:sysClr val="windowText" lastClr="000000"/>
                          </a:solidFill>
                          <a:effectLst/>
                        </a:rPr>
                        <a:t>Agency</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59630758"/>
                  </a:ext>
                </a:extLst>
              </a:tr>
              <a:tr h="183512">
                <a:tc>
                  <a:txBody>
                    <a:bodyPr/>
                    <a:lstStyle/>
                    <a:p>
                      <a:pPr marL="0" marR="0">
                        <a:lnSpc>
                          <a:spcPct val="107000"/>
                        </a:lnSpc>
                        <a:spcBef>
                          <a:spcPts val="0"/>
                        </a:spcBef>
                        <a:spcAft>
                          <a:spcPts val="0"/>
                        </a:spcAft>
                      </a:pPr>
                      <a:r>
                        <a:rPr lang="en-US" sz="1100" dirty="0">
                          <a:solidFill>
                            <a:sysClr val="windowText" lastClr="000000"/>
                          </a:solidFill>
                          <a:effectLst/>
                        </a:rPr>
                        <a:t>Collective action</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61055939"/>
                  </a:ext>
                </a:extLst>
              </a:tr>
              <a:tr h="183512">
                <a:tc>
                  <a:txBody>
                    <a:bodyPr/>
                    <a:lstStyle/>
                    <a:p>
                      <a:pPr marL="0" marR="0">
                        <a:lnSpc>
                          <a:spcPct val="107000"/>
                        </a:lnSpc>
                        <a:spcBef>
                          <a:spcPts val="0"/>
                        </a:spcBef>
                        <a:spcAft>
                          <a:spcPts val="0"/>
                        </a:spcAft>
                      </a:pPr>
                      <a:r>
                        <a:rPr lang="en-US" sz="1100">
                          <a:solidFill>
                            <a:sysClr val="windowText" lastClr="000000"/>
                          </a:solidFill>
                          <a:effectLst/>
                        </a:rPr>
                        <a:t>Equity</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67188281"/>
                  </a:ext>
                </a:extLst>
              </a:tr>
              <a:tr h="183512">
                <a:tc>
                  <a:txBody>
                    <a:bodyPr/>
                    <a:lstStyle/>
                    <a:p>
                      <a:pPr marL="0" marR="0">
                        <a:lnSpc>
                          <a:spcPct val="107000"/>
                        </a:lnSpc>
                        <a:spcBef>
                          <a:spcPts val="0"/>
                        </a:spcBef>
                        <a:spcAft>
                          <a:spcPts val="0"/>
                        </a:spcAft>
                      </a:pPr>
                      <a:r>
                        <a:rPr lang="en-US" sz="1100">
                          <a:solidFill>
                            <a:sysClr val="windowText" lastClr="000000"/>
                          </a:solidFill>
                          <a:effectLst/>
                        </a:rPr>
                        <a:t>Inclusion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51121367"/>
                  </a:ext>
                </a:extLst>
              </a:tr>
              <a:tr h="183512">
                <a:tc>
                  <a:txBody>
                    <a:bodyPr/>
                    <a:lstStyle/>
                    <a:p>
                      <a:pPr marL="0" marR="0">
                        <a:lnSpc>
                          <a:spcPct val="107000"/>
                        </a:lnSpc>
                        <a:spcBef>
                          <a:spcPts val="0"/>
                        </a:spcBef>
                        <a:spcAft>
                          <a:spcPts val="0"/>
                        </a:spcAft>
                      </a:pPr>
                      <a:r>
                        <a:rPr lang="en-US" sz="1100">
                          <a:solidFill>
                            <a:sysClr val="windowText" lastClr="000000"/>
                          </a:solidFill>
                          <a:effectLst/>
                        </a:rPr>
                        <a:t>Leadership</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16445944"/>
                  </a:ext>
                </a:extLst>
              </a:tr>
              <a:tr h="183512">
                <a:tc>
                  <a:txBody>
                    <a:bodyPr/>
                    <a:lstStyle/>
                    <a:p>
                      <a:pPr marL="0" marR="0">
                        <a:lnSpc>
                          <a:spcPct val="107000"/>
                        </a:lnSpc>
                        <a:spcBef>
                          <a:spcPts val="0"/>
                        </a:spcBef>
                        <a:spcAft>
                          <a:spcPts val="0"/>
                        </a:spcAft>
                      </a:pPr>
                      <a:r>
                        <a:rPr lang="en-US" sz="1100">
                          <a:solidFill>
                            <a:sysClr val="windowText" lastClr="000000"/>
                          </a:solidFill>
                          <a:effectLst/>
                        </a:rPr>
                        <a:t>Participation in groups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19</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36169082"/>
                  </a:ext>
                </a:extLst>
              </a:tr>
              <a:tr h="183512">
                <a:tc>
                  <a:txBody>
                    <a:bodyPr/>
                    <a:lstStyle/>
                    <a:p>
                      <a:pPr marL="0" marR="0">
                        <a:lnSpc>
                          <a:spcPct val="107000"/>
                        </a:lnSpc>
                        <a:spcBef>
                          <a:spcPts val="0"/>
                        </a:spcBef>
                        <a:spcAft>
                          <a:spcPts val="0"/>
                        </a:spcAft>
                      </a:pPr>
                      <a:r>
                        <a:rPr lang="en-US" sz="1100">
                          <a:solidFill>
                            <a:sysClr val="windowText" lastClr="000000"/>
                          </a:solidFill>
                          <a:effectLst/>
                        </a:rPr>
                        <a:t>Policy assessment/ reform</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42192225"/>
                  </a:ext>
                </a:extLst>
              </a:tr>
              <a:tr h="183512">
                <a:tc>
                  <a:txBody>
                    <a:bodyPr/>
                    <a:lstStyle/>
                    <a:p>
                      <a:pPr marL="0" marR="0">
                        <a:lnSpc>
                          <a:spcPct val="107000"/>
                        </a:lnSpc>
                        <a:spcBef>
                          <a:spcPts val="0"/>
                        </a:spcBef>
                        <a:spcAft>
                          <a:spcPts val="0"/>
                        </a:spcAft>
                      </a:pPr>
                      <a:r>
                        <a:rPr lang="en-US" sz="1100">
                          <a:solidFill>
                            <a:sysClr val="windowText" lastClr="000000"/>
                          </a:solidFill>
                          <a:effectLst/>
                        </a:rPr>
                        <a:t>Political participation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87121449"/>
                  </a:ext>
                </a:extLst>
              </a:tr>
              <a:tr h="183512">
                <a:tc>
                  <a:txBody>
                    <a:bodyPr/>
                    <a:lstStyle/>
                    <a:p>
                      <a:pPr marL="0" marR="0">
                        <a:lnSpc>
                          <a:spcPct val="107000"/>
                        </a:lnSpc>
                        <a:spcBef>
                          <a:spcPts val="0"/>
                        </a:spcBef>
                        <a:spcAft>
                          <a:spcPts val="0"/>
                        </a:spcAft>
                      </a:pPr>
                      <a:r>
                        <a:rPr lang="en-US" sz="1100">
                          <a:solidFill>
                            <a:sysClr val="windowText" lastClr="000000"/>
                          </a:solidFill>
                          <a:effectLst/>
                        </a:rPr>
                        <a:t>Project self-assessment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55361627"/>
                  </a:ext>
                </a:extLst>
              </a:tr>
              <a:tr h="183512">
                <a:tc>
                  <a:txBody>
                    <a:bodyPr/>
                    <a:lstStyle/>
                    <a:p>
                      <a:pPr marL="0" marR="0">
                        <a:lnSpc>
                          <a:spcPct val="107000"/>
                        </a:lnSpc>
                        <a:spcBef>
                          <a:spcPts val="0"/>
                        </a:spcBef>
                        <a:spcAft>
                          <a:spcPts val="0"/>
                        </a:spcAft>
                      </a:pPr>
                      <a:r>
                        <a:rPr lang="en-US" sz="1100" dirty="0">
                          <a:solidFill>
                            <a:sysClr val="windowText" lastClr="000000"/>
                          </a:solidFill>
                          <a:effectLst/>
                        </a:rPr>
                        <a:t>Rights/tenure</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5</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09142726"/>
                  </a:ext>
                </a:extLst>
              </a:tr>
            </a:tbl>
          </a:graphicData>
        </a:graphic>
      </p:graphicFrame>
      <p:sp>
        <p:nvSpPr>
          <p:cNvPr id="8" name="Oval 7">
            <a:extLst>
              <a:ext uri="{FF2B5EF4-FFF2-40B4-BE49-F238E27FC236}">
                <a16:creationId xmlns:a16="http://schemas.microsoft.com/office/drawing/2014/main" id="{5013EDB4-C94E-4B84-9428-FDFCCB22E318}"/>
              </a:ext>
            </a:extLst>
          </p:cNvPr>
          <p:cNvSpPr/>
          <p:nvPr/>
        </p:nvSpPr>
        <p:spPr>
          <a:xfrm>
            <a:off x="4929683" y="5310856"/>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7A97E5F-3A00-480E-9DDB-CB69835169F0}"/>
              </a:ext>
            </a:extLst>
          </p:cNvPr>
          <p:cNvSpPr/>
          <p:nvPr/>
        </p:nvSpPr>
        <p:spPr>
          <a:xfrm>
            <a:off x="4006139" y="4740373"/>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5D6BF0-ADC6-464C-9A93-2D075BC6956B}"/>
              </a:ext>
            </a:extLst>
          </p:cNvPr>
          <p:cNvSpPr/>
          <p:nvPr/>
        </p:nvSpPr>
        <p:spPr>
          <a:xfrm>
            <a:off x="4968227" y="5585176"/>
            <a:ext cx="274320" cy="4442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521782-0F75-4EA9-A8A1-87939D77C339}"/>
              </a:ext>
            </a:extLst>
          </p:cNvPr>
          <p:cNvSpPr/>
          <p:nvPr/>
        </p:nvSpPr>
        <p:spPr>
          <a:xfrm>
            <a:off x="4006139" y="4002504"/>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C2CB6B2-2D32-44C0-ACBC-A8081F5AC6BB}"/>
              </a:ext>
            </a:extLst>
          </p:cNvPr>
          <p:cNvSpPr/>
          <p:nvPr/>
        </p:nvSpPr>
        <p:spPr>
          <a:xfrm>
            <a:off x="4907254" y="4362562"/>
            <a:ext cx="274320" cy="4442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41B81F-D616-4C70-91DC-E3EF444CB58B}"/>
              </a:ext>
            </a:extLst>
          </p:cNvPr>
          <p:cNvSpPr/>
          <p:nvPr/>
        </p:nvSpPr>
        <p:spPr>
          <a:xfrm>
            <a:off x="3105024" y="4964587"/>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77D3AA2-B78C-47DF-95F0-54F314489619}"/>
              </a:ext>
            </a:extLst>
          </p:cNvPr>
          <p:cNvSpPr/>
          <p:nvPr/>
        </p:nvSpPr>
        <p:spPr>
          <a:xfrm>
            <a:off x="10644885" y="3002482"/>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9FC63A-CA7C-4E0B-B152-39EA742D0A33}"/>
              </a:ext>
            </a:extLst>
          </p:cNvPr>
          <p:cNvSpPr/>
          <p:nvPr/>
        </p:nvSpPr>
        <p:spPr>
          <a:xfrm>
            <a:off x="9748773" y="3185362"/>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455C897-2487-4C61-BF69-0768478B5F7F}"/>
              </a:ext>
            </a:extLst>
          </p:cNvPr>
          <p:cNvSpPr/>
          <p:nvPr/>
        </p:nvSpPr>
        <p:spPr>
          <a:xfrm>
            <a:off x="10633355" y="1687147"/>
            <a:ext cx="274320" cy="101082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765FC93-1E45-4FFF-A2C6-1BBA45ACB397}"/>
              </a:ext>
            </a:extLst>
          </p:cNvPr>
          <p:cNvSpPr/>
          <p:nvPr/>
        </p:nvSpPr>
        <p:spPr>
          <a:xfrm>
            <a:off x="4968227" y="2281535"/>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B8126481-13C2-4D03-8BA3-355A4EB68D82}"/>
              </a:ext>
            </a:extLst>
          </p:cNvPr>
          <p:cNvSpPr/>
          <p:nvPr/>
        </p:nvSpPr>
        <p:spPr>
          <a:xfrm>
            <a:off x="2643683" y="1932097"/>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Oval 20">
            <a:extLst>
              <a:ext uri="{FF2B5EF4-FFF2-40B4-BE49-F238E27FC236}">
                <a16:creationId xmlns:a16="http://schemas.microsoft.com/office/drawing/2014/main" id="{497828A1-3B28-47E8-9A7C-5C2F59DC9736}"/>
              </a:ext>
            </a:extLst>
          </p:cNvPr>
          <p:cNvSpPr/>
          <p:nvPr/>
        </p:nvSpPr>
        <p:spPr>
          <a:xfrm>
            <a:off x="9977373" y="5448016"/>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6926D23-7DA7-403F-B336-324D5F009A2B}"/>
              </a:ext>
            </a:extLst>
          </p:cNvPr>
          <p:cNvSpPr/>
          <p:nvPr/>
        </p:nvSpPr>
        <p:spPr>
          <a:xfrm>
            <a:off x="9955835" y="5704185"/>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45A9A3-9EE7-4A31-B08F-8BD61840CCC3}"/>
              </a:ext>
            </a:extLst>
          </p:cNvPr>
          <p:cNvSpPr/>
          <p:nvPr/>
        </p:nvSpPr>
        <p:spPr>
          <a:xfrm>
            <a:off x="9227363" y="5238907"/>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14A447F-A3C1-4233-871C-776EF4B738C9}"/>
              </a:ext>
            </a:extLst>
          </p:cNvPr>
          <p:cNvSpPr/>
          <p:nvPr/>
        </p:nvSpPr>
        <p:spPr>
          <a:xfrm>
            <a:off x="7695868" y="5256083"/>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999907"/>
      </p:ext>
    </p:extLst>
  </p:cSld>
  <p:clrMapOvr>
    <a:masterClrMapping/>
  </p:clrMapOvr>
  <mc:AlternateContent xmlns:mc="http://schemas.openxmlformats.org/markup-compatibility/2006" xmlns:p14="http://schemas.microsoft.com/office/powerpoint/2010/main">
    <mc:Choice Requires="p14">
      <p:transition spd="slow" p14:dur="2000" advTm="72781"/>
    </mc:Choice>
    <mc:Fallback xmlns="">
      <p:transition spd="slow" advTm="727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72D3-A181-4573-BC56-C469EA45EC25}"/>
              </a:ext>
            </a:extLst>
          </p:cNvPr>
          <p:cNvSpPr>
            <a:spLocks noGrp="1"/>
          </p:cNvSpPr>
          <p:nvPr>
            <p:ph type="title"/>
          </p:nvPr>
        </p:nvSpPr>
        <p:spPr>
          <a:xfrm>
            <a:off x="604773" y="0"/>
            <a:ext cx="10515600" cy="1325563"/>
          </a:xfrm>
        </p:spPr>
        <p:txBody>
          <a:bodyPr/>
          <a:lstStyle/>
          <a:p>
            <a:r>
              <a:rPr lang="en-US" dirty="0"/>
              <a:t>Results: cross-tabs</a:t>
            </a:r>
          </a:p>
        </p:txBody>
      </p:sp>
      <p:graphicFrame>
        <p:nvGraphicFramePr>
          <p:cNvPr id="4" name="Content Placeholder 3">
            <a:extLst>
              <a:ext uri="{FF2B5EF4-FFF2-40B4-BE49-F238E27FC236}">
                <a16:creationId xmlns:a16="http://schemas.microsoft.com/office/drawing/2014/main" id="{8D260CDF-952B-4BA8-9E98-602242673C5F}"/>
              </a:ext>
            </a:extLst>
          </p:cNvPr>
          <p:cNvGraphicFramePr>
            <a:graphicFrameLocks noGrp="1"/>
          </p:cNvGraphicFramePr>
          <p:nvPr>
            <p:ph idx="1"/>
            <p:extLst>
              <p:ext uri="{D42A27DB-BD31-4B8C-83A1-F6EECF244321}">
                <p14:modId xmlns:p14="http://schemas.microsoft.com/office/powerpoint/2010/main" val="2823151196"/>
              </p:ext>
            </p:extLst>
          </p:nvPr>
        </p:nvGraphicFramePr>
        <p:xfrm>
          <a:off x="4904995" y="1463114"/>
          <a:ext cx="7040880" cy="2136995"/>
        </p:xfrm>
        <a:graphic>
          <a:graphicData uri="http://schemas.openxmlformats.org/drawingml/2006/table">
            <a:tbl>
              <a:tblPr firstRow="1" firstCol="1" bandRow="1">
                <a:tableStyleId>{93296810-A885-4BE3-A3E7-6D5BEEA58F35}</a:tableStyleId>
              </a:tblPr>
              <a:tblGrid>
                <a:gridCol w="1097602">
                  <a:extLst>
                    <a:ext uri="{9D8B030D-6E8A-4147-A177-3AD203B41FA5}">
                      <a16:colId xmlns:a16="http://schemas.microsoft.com/office/drawing/2014/main" val="4200395153"/>
                    </a:ext>
                  </a:extLst>
                </a:gridCol>
                <a:gridCol w="991586">
                  <a:extLst>
                    <a:ext uri="{9D8B030D-6E8A-4147-A177-3AD203B41FA5}">
                      <a16:colId xmlns:a16="http://schemas.microsoft.com/office/drawing/2014/main" val="398995673"/>
                    </a:ext>
                  </a:extLst>
                </a:gridCol>
                <a:gridCol w="870323">
                  <a:extLst>
                    <a:ext uri="{9D8B030D-6E8A-4147-A177-3AD203B41FA5}">
                      <a16:colId xmlns:a16="http://schemas.microsoft.com/office/drawing/2014/main" val="2994699218"/>
                    </a:ext>
                  </a:extLst>
                </a:gridCol>
                <a:gridCol w="982579">
                  <a:extLst>
                    <a:ext uri="{9D8B030D-6E8A-4147-A177-3AD203B41FA5}">
                      <a16:colId xmlns:a16="http://schemas.microsoft.com/office/drawing/2014/main" val="251943089"/>
                    </a:ext>
                  </a:extLst>
                </a:gridCol>
                <a:gridCol w="816274">
                  <a:extLst>
                    <a:ext uri="{9D8B030D-6E8A-4147-A177-3AD203B41FA5}">
                      <a16:colId xmlns:a16="http://schemas.microsoft.com/office/drawing/2014/main" val="3218130158"/>
                    </a:ext>
                  </a:extLst>
                </a:gridCol>
                <a:gridCol w="676301">
                  <a:extLst>
                    <a:ext uri="{9D8B030D-6E8A-4147-A177-3AD203B41FA5}">
                      <a16:colId xmlns:a16="http://schemas.microsoft.com/office/drawing/2014/main" val="1035407825"/>
                    </a:ext>
                  </a:extLst>
                </a:gridCol>
                <a:gridCol w="843818">
                  <a:extLst>
                    <a:ext uri="{9D8B030D-6E8A-4147-A177-3AD203B41FA5}">
                      <a16:colId xmlns:a16="http://schemas.microsoft.com/office/drawing/2014/main" val="1321718951"/>
                    </a:ext>
                  </a:extLst>
                </a:gridCol>
                <a:gridCol w="762397">
                  <a:extLst>
                    <a:ext uri="{9D8B030D-6E8A-4147-A177-3AD203B41FA5}">
                      <a16:colId xmlns:a16="http://schemas.microsoft.com/office/drawing/2014/main" val="3204059403"/>
                    </a:ext>
                  </a:extLst>
                </a:gridCol>
              </a:tblGrid>
              <a:tr h="514007">
                <a:tc>
                  <a:txBody>
                    <a:bodyPr/>
                    <a:lstStyle/>
                    <a:p>
                      <a:pPr marL="0" marR="0" algn="ctr">
                        <a:lnSpc>
                          <a:spcPct val="107000"/>
                        </a:lnSpc>
                        <a:spcBef>
                          <a:spcPts val="0"/>
                        </a:spcBef>
                        <a:spcAft>
                          <a:spcPts val="0"/>
                        </a:spcAft>
                      </a:pPr>
                      <a:r>
                        <a:rPr lang="en-US" sz="1100" dirty="0">
                          <a:solidFill>
                            <a:sysClr val="windowText" lastClr="000000"/>
                          </a:solidFill>
                          <a:effectLst/>
                        </a:rPr>
                        <a:t>Type - Level</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dirty="0">
                          <a:solidFill>
                            <a:sysClr val="windowText" lastClr="000000"/>
                          </a:solidFill>
                          <a:effectLst/>
                        </a:rPr>
                        <a:t>All levels of government</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a:solidFill>
                            <a:sysClr val="windowText" lastClr="000000"/>
                          </a:solidFill>
                          <a:effectLst/>
                        </a:rPr>
                        <a:t>Community</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Community organizations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Household</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National</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dirty="0">
                          <a:solidFill>
                            <a:sysClr val="windowText" lastClr="000000"/>
                          </a:solidFill>
                          <a:effectLst/>
                        </a:rPr>
                        <a:t>Stakeholder group</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Sub-national</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22232631"/>
                  </a:ext>
                </a:extLst>
              </a:tr>
              <a:tr h="206374">
                <a:tc>
                  <a:txBody>
                    <a:bodyPr/>
                    <a:lstStyle/>
                    <a:p>
                      <a:pPr marL="0" marR="0">
                        <a:lnSpc>
                          <a:spcPct val="107000"/>
                        </a:lnSpc>
                        <a:spcBef>
                          <a:spcPts val="0"/>
                        </a:spcBef>
                        <a:spcAft>
                          <a:spcPts val="0"/>
                        </a:spcAft>
                      </a:pPr>
                      <a:r>
                        <a:rPr lang="en-US" sz="1100" dirty="0">
                          <a:solidFill>
                            <a:sysClr val="windowText" lastClr="000000"/>
                          </a:solidFill>
                          <a:effectLst/>
                        </a:rPr>
                        <a:t>Data collection</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4</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43406090"/>
                  </a:ext>
                </a:extLst>
              </a:tr>
              <a:tr h="178517">
                <a:tc>
                  <a:txBody>
                    <a:bodyPr/>
                    <a:lstStyle/>
                    <a:p>
                      <a:pPr marL="0" marR="0">
                        <a:lnSpc>
                          <a:spcPct val="107000"/>
                        </a:lnSpc>
                        <a:spcBef>
                          <a:spcPts val="0"/>
                        </a:spcBef>
                        <a:spcAft>
                          <a:spcPts val="0"/>
                        </a:spcAft>
                      </a:pPr>
                      <a:r>
                        <a:rPr lang="en-US" sz="1100">
                          <a:solidFill>
                            <a:sysClr val="windowText" lastClr="000000"/>
                          </a:solidFill>
                          <a:effectLst/>
                        </a:rPr>
                        <a:t>Framework</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804338292"/>
                  </a:ext>
                </a:extLst>
              </a:tr>
              <a:tr h="340107">
                <a:tc>
                  <a:txBody>
                    <a:bodyPr/>
                    <a:lstStyle/>
                    <a:p>
                      <a:pPr marL="0" marR="0">
                        <a:lnSpc>
                          <a:spcPct val="107000"/>
                        </a:lnSpc>
                        <a:spcBef>
                          <a:spcPts val="0"/>
                        </a:spcBef>
                        <a:spcAft>
                          <a:spcPts val="0"/>
                        </a:spcAft>
                      </a:pPr>
                      <a:r>
                        <a:rPr lang="en-US" sz="1100">
                          <a:solidFill>
                            <a:sysClr val="windowText" lastClr="000000"/>
                          </a:solidFill>
                          <a:effectLst/>
                        </a:rPr>
                        <a:t>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84100579"/>
                  </a:ext>
                </a:extLst>
              </a:tr>
              <a:tr h="178517">
                <a:tc>
                  <a:txBody>
                    <a:bodyPr/>
                    <a:lstStyle/>
                    <a:p>
                      <a:pPr marL="0" marR="0">
                        <a:lnSpc>
                          <a:spcPct val="107000"/>
                        </a:lnSpc>
                        <a:spcBef>
                          <a:spcPts val="0"/>
                        </a:spcBef>
                        <a:spcAft>
                          <a:spcPts val="0"/>
                        </a:spcAft>
                      </a:pPr>
                      <a:r>
                        <a:rPr lang="en-US" sz="1100">
                          <a:solidFill>
                            <a:sysClr val="windowText" lastClr="000000"/>
                          </a:solidFill>
                          <a:effectLst/>
                        </a:rPr>
                        <a:t>M&amp;E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7103398"/>
                  </a:ext>
                </a:extLst>
              </a:tr>
              <a:tr h="514007">
                <a:tc>
                  <a:txBody>
                    <a:bodyPr/>
                    <a:lstStyle/>
                    <a:p>
                      <a:pPr marL="0" marR="0">
                        <a:lnSpc>
                          <a:spcPct val="107000"/>
                        </a:lnSpc>
                        <a:spcBef>
                          <a:spcPts val="0"/>
                        </a:spcBef>
                        <a:spcAft>
                          <a:spcPts val="0"/>
                        </a:spcAft>
                      </a:pPr>
                      <a:r>
                        <a:rPr lang="en-US" sz="1100">
                          <a:solidFill>
                            <a:sysClr val="windowText" lastClr="000000"/>
                          </a:solidFill>
                          <a:effectLst/>
                        </a:rPr>
                        <a:t>Participatory 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3</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44494575"/>
                  </a:ext>
                </a:extLst>
              </a:tr>
              <a:tr h="178517">
                <a:tc>
                  <a:txBody>
                    <a:bodyPr/>
                    <a:lstStyle/>
                    <a:p>
                      <a:pPr marL="0" marR="0">
                        <a:lnSpc>
                          <a:spcPct val="107000"/>
                        </a:lnSpc>
                        <a:spcBef>
                          <a:spcPts val="0"/>
                        </a:spcBef>
                        <a:spcAft>
                          <a:spcPts val="0"/>
                        </a:spcAft>
                      </a:pPr>
                      <a:r>
                        <a:rPr lang="en-US" sz="1100">
                          <a:solidFill>
                            <a:sysClr val="windowText" lastClr="000000"/>
                          </a:solidFill>
                          <a:effectLst/>
                        </a:rPr>
                        <a:t>Toolkit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3</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2</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2</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19678765"/>
                  </a:ext>
                </a:extLst>
              </a:tr>
            </a:tbl>
          </a:graphicData>
        </a:graphic>
      </p:graphicFrame>
      <p:graphicFrame>
        <p:nvGraphicFramePr>
          <p:cNvPr id="5" name="Table 4">
            <a:extLst>
              <a:ext uri="{FF2B5EF4-FFF2-40B4-BE49-F238E27FC236}">
                <a16:creationId xmlns:a16="http://schemas.microsoft.com/office/drawing/2014/main" id="{D0750FFE-B4C5-4EE5-AA5B-D95A40D7719F}"/>
              </a:ext>
            </a:extLst>
          </p:cNvPr>
          <p:cNvGraphicFramePr>
            <a:graphicFrameLocks noGrp="1"/>
          </p:cNvGraphicFramePr>
          <p:nvPr>
            <p:extLst>
              <p:ext uri="{D42A27DB-BD31-4B8C-83A1-F6EECF244321}">
                <p14:modId xmlns:p14="http://schemas.microsoft.com/office/powerpoint/2010/main" val="1273601301"/>
              </p:ext>
            </p:extLst>
          </p:nvPr>
        </p:nvGraphicFramePr>
        <p:xfrm>
          <a:off x="246125" y="1449729"/>
          <a:ext cx="4389122" cy="2163763"/>
        </p:xfrm>
        <a:graphic>
          <a:graphicData uri="http://schemas.openxmlformats.org/drawingml/2006/table">
            <a:tbl>
              <a:tblPr firstRow="1" firstCol="1" bandRow="1">
                <a:tableStyleId>{93296810-A885-4BE3-A3E7-6D5BEEA58F35}</a:tableStyleId>
              </a:tblPr>
              <a:tblGrid>
                <a:gridCol w="1216257">
                  <a:extLst>
                    <a:ext uri="{9D8B030D-6E8A-4147-A177-3AD203B41FA5}">
                      <a16:colId xmlns:a16="http://schemas.microsoft.com/office/drawing/2014/main" val="3418978561"/>
                    </a:ext>
                  </a:extLst>
                </a:gridCol>
                <a:gridCol w="497102">
                  <a:extLst>
                    <a:ext uri="{9D8B030D-6E8A-4147-A177-3AD203B41FA5}">
                      <a16:colId xmlns:a16="http://schemas.microsoft.com/office/drawing/2014/main" val="2184630040"/>
                    </a:ext>
                  </a:extLst>
                </a:gridCol>
                <a:gridCol w="772044">
                  <a:extLst>
                    <a:ext uri="{9D8B030D-6E8A-4147-A177-3AD203B41FA5}">
                      <a16:colId xmlns:a16="http://schemas.microsoft.com/office/drawing/2014/main" val="1310615606"/>
                    </a:ext>
                  </a:extLst>
                </a:gridCol>
                <a:gridCol w="634573">
                  <a:extLst>
                    <a:ext uri="{9D8B030D-6E8A-4147-A177-3AD203B41FA5}">
                      <a16:colId xmlns:a16="http://schemas.microsoft.com/office/drawing/2014/main" val="655059897"/>
                    </a:ext>
                  </a:extLst>
                </a:gridCol>
                <a:gridCol w="634573">
                  <a:extLst>
                    <a:ext uri="{9D8B030D-6E8A-4147-A177-3AD203B41FA5}">
                      <a16:colId xmlns:a16="http://schemas.microsoft.com/office/drawing/2014/main" val="2578710273"/>
                    </a:ext>
                  </a:extLst>
                </a:gridCol>
                <a:gridCol w="634573">
                  <a:extLst>
                    <a:ext uri="{9D8B030D-6E8A-4147-A177-3AD203B41FA5}">
                      <a16:colId xmlns:a16="http://schemas.microsoft.com/office/drawing/2014/main" val="2103526033"/>
                    </a:ext>
                  </a:extLst>
                </a:gridCol>
              </a:tblGrid>
              <a:tr h="533744">
                <a:tc>
                  <a:txBody>
                    <a:bodyPr/>
                    <a:lstStyle/>
                    <a:p>
                      <a:pPr marL="0" marR="0" algn="ctr">
                        <a:lnSpc>
                          <a:spcPct val="107000"/>
                        </a:lnSpc>
                        <a:spcBef>
                          <a:spcPts val="0"/>
                        </a:spcBef>
                        <a:spcAft>
                          <a:spcPts val="0"/>
                        </a:spcAft>
                      </a:pPr>
                      <a:r>
                        <a:rPr lang="en-US" sz="1100" dirty="0">
                          <a:solidFill>
                            <a:sysClr val="windowText" lastClr="000000"/>
                          </a:solidFill>
                          <a:effectLst/>
                        </a:rPr>
                        <a:t>Type - </a:t>
                      </a:r>
                      <a:r>
                        <a:rPr lang="en-US" sz="1100" dirty="0" err="1">
                          <a:solidFill>
                            <a:sysClr val="windowText" lastClr="000000"/>
                          </a:solidFill>
                          <a:effectLst/>
                        </a:rPr>
                        <a:t>Intersecitonality</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tc>
                  <a:txBody>
                    <a:bodyPr/>
                    <a:lstStyle/>
                    <a:p>
                      <a:pPr marL="0" marR="0">
                        <a:lnSpc>
                          <a:spcPct val="107000"/>
                        </a:lnSpc>
                        <a:spcBef>
                          <a:spcPts val="0"/>
                        </a:spcBef>
                        <a:spcAft>
                          <a:spcPts val="0"/>
                        </a:spcAft>
                      </a:pPr>
                      <a:r>
                        <a:rPr lang="en-US" sz="1100" dirty="0">
                          <a:solidFill>
                            <a:sysClr val="windowText" lastClr="000000"/>
                          </a:solidFill>
                          <a:effectLst/>
                        </a:rPr>
                        <a:t>Age</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nSpc>
                          <a:spcPct val="107000"/>
                        </a:lnSpc>
                        <a:spcBef>
                          <a:spcPts val="0"/>
                        </a:spcBef>
                        <a:spcAft>
                          <a:spcPts val="0"/>
                        </a:spcAft>
                      </a:pPr>
                      <a:r>
                        <a:rPr lang="en-US" sz="1100">
                          <a:solidFill>
                            <a:sysClr val="windowText" lastClr="000000"/>
                          </a:solidFill>
                          <a:effectLst/>
                        </a:rPr>
                        <a:t>Education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nSpc>
                          <a:spcPct val="107000"/>
                        </a:lnSpc>
                        <a:spcBef>
                          <a:spcPts val="0"/>
                        </a:spcBef>
                        <a:spcAft>
                          <a:spcPts val="0"/>
                        </a:spcAft>
                      </a:pPr>
                      <a:r>
                        <a:rPr lang="en-US" sz="1100">
                          <a:solidFill>
                            <a:sysClr val="windowText" lastClr="000000"/>
                          </a:solidFill>
                          <a:effectLst/>
                        </a:rPr>
                        <a:t>Ethnicity</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nSpc>
                          <a:spcPct val="107000"/>
                        </a:lnSpc>
                        <a:spcBef>
                          <a:spcPts val="0"/>
                        </a:spcBef>
                        <a:spcAft>
                          <a:spcPts val="0"/>
                        </a:spcAft>
                      </a:pPr>
                      <a:r>
                        <a:rPr lang="en-US" sz="1100">
                          <a:solidFill>
                            <a:sysClr val="windowText" lastClr="000000"/>
                          </a:solidFill>
                          <a:effectLst/>
                        </a:rPr>
                        <a:t>No</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nSpc>
                          <a:spcPct val="107000"/>
                        </a:lnSpc>
                        <a:spcBef>
                          <a:spcPts val="0"/>
                        </a:spcBef>
                        <a:spcAft>
                          <a:spcPts val="0"/>
                        </a:spcAft>
                      </a:pPr>
                      <a:r>
                        <a:rPr lang="en-US" sz="1100">
                          <a:solidFill>
                            <a:sysClr val="windowText" lastClr="000000"/>
                          </a:solidFill>
                          <a:effectLst/>
                        </a:rPr>
                        <a:t>Socio-economic status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1038233"/>
                  </a:ext>
                </a:extLst>
              </a:tr>
              <a:tr h="179529">
                <a:tc>
                  <a:txBody>
                    <a:bodyPr/>
                    <a:lstStyle/>
                    <a:p>
                      <a:pPr marL="0" marR="0">
                        <a:lnSpc>
                          <a:spcPct val="107000"/>
                        </a:lnSpc>
                        <a:spcBef>
                          <a:spcPts val="0"/>
                        </a:spcBef>
                        <a:spcAft>
                          <a:spcPts val="0"/>
                        </a:spcAft>
                      </a:pPr>
                      <a:r>
                        <a:rPr lang="en-US" sz="1100">
                          <a:solidFill>
                            <a:sysClr val="windowText" lastClr="000000"/>
                          </a:solidFill>
                          <a:effectLst/>
                        </a:rPr>
                        <a:t>Data collection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38845302"/>
                  </a:ext>
                </a:extLst>
              </a:tr>
              <a:tr h="179529">
                <a:tc>
                  <a:txBody>
                    <a:bodyPr/>
                    <a:lstStyle/>
                    <a:p>
                      <a:pPr marL="0" marR="0">
                        <a:lnSpc>
                          <a:spcPct val="107000"/>
                        </a:lnSpc>
                        <a:spcBef>
                          <a:spcPts val="0"/>
                        </a:spcBef>
                        <a:spcAft>
                          <a:spcPts val="0"/>
                        </a:spcAft>
                      </a:pPr>
                      <a:r>
                        <a:rPr lang="en-US" sz="1100">
                          <a:solidFill>
                            <a:sysClr val="windowText" lastClr="000000"/>
                          </a:solidFill>
                          <a:effectLst/>
                        </a:rPr>
                        <a:t>Framework</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25630167"/>
                  </a:ext>
                </a:extLst>
              </a:tr>
              <a:tr h="179529">
                <a:tc>
                  <a:txBody>
                    <a:bodyPr/>
                    <a:lstStyle/>
                    <a:p>
                      <a:pPr marL="0" marR="0">
                        <a:lnSpc>
                          <a:spcPct val="107000"/>
                        </a:lnSpc>
                        <a:spcBef>
                          <a:spcPts val="0"/>
                        </a:spcBef>
                        <a:spcAft>
                          <a:spcPts val="0"/>
                        </a:spcAft>
                      </a:pPr>
                      <a:r>
                        <a:rPr lang="en-US" sz="1100">
                          <a:solidFill>
                            <a:sysClr val="windowText" lastClr="000000"/>
                          </a:solidFill>
                          <a:effectLst/>
                        </a:rPr>
                        <a:t>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92999010"/>
                  </a:ext>
                </a:extLst>
              </a:tr>
              <a:tr h="179529">
                <a:tc>
                  <a:txBody>
                    <a:bodyPr/>
                    <a:lstStyle/>
                    <a:p>
                      <a:pPr marL="0" marR="0">
                        <a:lnSpc>
                          <a:spcPct val="107000"/>
                        </a:lnSpc>
                        <a:spcBef>
                          <a:spcPts val="0"/>
                        </a:spcBef>
                        <a:spcAft>
                          <a:spcPts val="0"/>
                        </a:spcAft>
                      </a:pPr>
                      <a:r>
                        <a:rPr lang="en-US" sz="1100">
                          <a:solidFill>
                            <a:sysClr val="windowText" lastClr="000000"/>
                          </a:solidFill>
                          <a:effectLst/>
                        </a:rPr>
                        <a:t>M&amp;E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9</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4</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71742974"/>
                  </a:ext>
                </a:extLst>
              </a:tr>
              <a:tr h="356353">
                <a:tc>
                  <a:txBody>
                    <a:bodyPr/>
                    <a:lstStyle/>
                    <a:p>
                      <a:pPr marL="0" marR="0">
                        <a:lnSpc>
                          <a:spcPct val="107000"/>
                        </a:lnSpc>
                        <a:spcBef>
                          <a:spcPts val="0"/>
                        </a:spcBef>
                        <a:spcAft>
                          <a:spcPts val="0"/>
                        </a:spcAft>
                      </a:pPr>
                      <a:r>
                        <a:rPr lang="en-US" sz="1100">
                          <a:solidFill>
                            <a:sysClr val="windowText" lastClr="000000"/>
                          </a:solidFill>
                          <a:effectLst/>
                        </a:rPr>
                        <a:t>Participatory 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42284323"/>
                  </a:ext>
                </a:extLst>
              </a:tr>
              <a:tr h="179529">
                <a:tc>
                  <a:txBody>
                    <a:bodyPr/>
                    <a:lstStyle/>
                    <a:p>
                      <a:pPr marL="0" marR="0">
                        <a:lnSpc>
                          <a:spcPct val="107000"/>
                        </a:lnSpc>
                        <a:spcBef>
                          <a:spcPts val="0"/>
                        </a:spcBef>
                        <a:spcAft>
                          <a:spcPts val="0"/>
                        </a:spcAft>
                      </a:pPr>
                      <a:r>
                        <a:rPr lang="en-US" sz="1100">
                          <a:solidFill>
                            <a:sysClr val="windowText" lastClr="000000"/>
                          </a:solidFill>
                          <a:effectLst/>
                        </a:rPr>
                        <a:t>Toolkit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43313185"/>
                  </a:ext>
                </a:extLst>
              </a:tr>
            </a:tbl>
          </a:graphicData>
        </a:graphic>
      </p:graphicFrame>
      <p:graphicFrame>
        <p:nvGraphicFramePr>
          <p:cNvPr id="6" name="Table 5">
            <a:extLst>
              <a:ext uri="{FF2B5EF4-FFF2-40B4-BE49-F238E27FC236}">
                <a16:creationId xmlns:a16="http://schemas.microsoft.com/office/drawing/2014/main" id="{FF626DE9-41CB-4E33-B27D-2EFE9DC66D59}"/>
              </a:ext>
            </a:extLst>
          </p:cNvPr>
          <p:cNvGraphicFramePr>
            <a:graphicFrameLocks noGrp="1"/>
          </p:cNvGraphicFramePr>
          <p:nvPr>
            <p:extLst>
              <p:ext uri="{D42A27DB-BD31-4B8C-83A1-F6EECF244321}">
                <p14:modId xmlns:p14="http://schemas.microsoft.com/office/powerpoint/2010/main" val="1171175666"/>
              </p:ext>
            </p:extLst>
          </p:nvPr>
        </p:nvGraphicFramePr>
        <p:xfrm>
          <a:off x="1793493" y="4192216"/>
          <a:ext cx="8138160" cy="2147888"/>
        </p:xfrm>
        <a:graphic>
          <a:graphicData uri="http://schemas.openxmlformats.org/drawingml/2006/table">
            <a:tbl>
              <a:tblPr firstRow="1" firstCol="1" bandRow="1">
                <a:tableStyleId>{93296810-A885-4BE3-A3E7-6D5BEEA58F35}</a:tableStyleId>
              </a:tblPr>
              <a:tblGrid>
                <a:gridCol w="1087054">
                  <a:extLst>
                    <a:ext uri="{9D8B030D-6E8A-4147-A177-3AD203B41FA5}">
                      <a16:colId xmlns:a16="http://schemas.microsoft.com/office/drawing/2014/main" val="4228874540"/>
                    </a:ext>
                  </a:extLst>
                </a:gridCol>
                <a:gridCol w="792193">
                  <a:extLst>
                    <a:ext uri="{9D8B030D-6E8A-4147-A177-3AD203B41FA5}">
                      <a16:colId xmlns:a16="http://schemas.microsoft.com/office/drawing/2014/main" val="4081246736"/>
                    </a:ext>
                  </a:extLst>
                </a:gridCol>
                <a:gridCol w="589067">
                  <a:extLst>
                    <a:ext uri="{9D8B030D-6E8A-4147-A177-3AD203B41FA5}">
                      <a16:colId xmlns:a16="http://schemas.microsoft.com/office/drawing/2014/main" val="2573028498"/>
                    </a:ext>
                  </a:extLst>
                </a:gridCol>
                <a:gridCol w="798746">
                  <a:extLst>
                    <a:ext uri="{9D8B030D-6E8A-4147-A177-3AD203B41FA5}">
                      <a16:colId xmlns:a16="http://schemas.microsoft.com/office/drawing/2014/main" val="1086165474"/>
                    </a:ext>
                  </a:extLst>
                </a:gridCol>
                <a:gridCol w="461948">
                  <a:extLst>
                    <a:ext uri="{9D8B030D-6E8A-4147-A177-3AD203B41FA5}">
                      <a16:colId xmlns:a16="http://schemas.microsoft.com/office/drawing/2014/main" val="1978382006"/>
                    </a:ext>
                  </a:extLst>
                </a:gridCol>
                <a:gridCol w="450154">
                  <a:extLst>
                    <a:ext uri="{9D8B030D-6E8A-4147-A177-3AD203B41FA5}">
                      <a16:colId xmlns:a16="http://schemas.microsoft.com/office/drawing/2014/main" val="2199337855"/>
                    </a:ext>
                  </a:extLst>
                </a:gridCol>
                <a:gridCol w="731254">
                  <a:extLst>
                    <a:ext uri="{9D8B030D-6E8A-4147-A177-3AD203B41FA5}">
                      <a16:colId xmlns:a16="http://schemas.microsoft.com/office/drawing/2014/main" val="1437565314"/>
                    </a:ext>
                  </a:extLst>
                </a:gridCol>
                <a:gridCol w="1021529">
                  <a:extLst>
                    <a:ext uri="{9D8B030D-6E8A-4147-A177-3AD203B41FA5}">
                      <a16:colId xmlns:a16="http://schemas.microsoft.com/office/drawing/2014/main" val="1502965126"/>
                    </a:ext>
                  </a:extLst>
                </a:gridCol>
                <a:gridCol w="950763">
                  <a:extLst>
                    <a:ext uri="{9D8B030D-6E8A-4147-A177-3AD203B41FA5}">
                      <a16:colId xmlns:a16="http://schemas.microsoft.com/office/drawing/2014/main" val="497837394"/>
                    </a:ext>
                  </a:extLst>
                </a:gridCol>
                <a:gridCol w="745670">
                  <a:extLst>
                    <a:ext uri="{9D8B030D-6E8A-4147-A177-3AD203B41FA5}">
                      <a16:colId xmlns:a16="http://schemas.microsoft.com/office/drawing/2014/main" val="1505099228"/>
                    </a:ext>
                  </a:extLst>
                </a:gridCol>
                <a:gridCol w="509782">
                  <a:extLst>
                    <a:ext uri="{9D8B030D-6E8A-4147-A177-3AD203B41FA5}">
                      <a16:colId xmlns:a16="http://schemas.microsoft.com/office/drawing/2014/main" val="2872619484"/>
                    </a:ext>
                  </a:extLst>
                </a:gridCol>
              </a:tblGrid>
              <a:tr h="184150">
                <a:tc>
                  <a:txBody>
                    <a:bodyPr/>
                    <a:lstStyle/>
                    <a:p>
                      <a:pPr marL="0" marR="0" algn="ctr">
                        <a:lnSpc>
                          <a:spcPct val="107000"/>
                        </a:lnSpc>
                        <a:spcBef>
                          <a:spcPts val="0"/>
                        </a:spcBef>
                        <a:spcAft>
                          <a:spcPts val="0"/>
                        </a:spcAft>
                      </a:pPr>
                      <a:r>
                        <a:rPr lang="en-US" sz="1100">
                          <a:solidFill>
                            <a:sysClr val="windowText" lastClr="000000"/>
                          </a:solidFill>
                          <a:effectLst/>
                        </a:rPr>
                        <a:t>Type - Sector</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100">
                          <a:solidFill>
                            <a:sysClr val="windowText" lastClr="000000"/>
                          </a:solidFill>
                          <a:effectLst/>
                        </a:rPr>
                        <a:t>Agriculture and markets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Climate change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Laws and regulations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MSPs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NRM</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Nutrition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Payment for Environmental Services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Political engagement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Social networks</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nSpc>
                          <a:spcPct val="107000"/>
                        </a:lnSpc>
                        <a:spcBef>
                          <a:spcPts val="0"/>
                        </a:spcBef>
                        <a:spcAft>
                          <a:spcPts val="0"/>
                        </a:spcAft>
                      </a:pPr>
                      <a:r>
                        <a:rPr lang="en-US" sz="1100">
                          <a:solidFill>
                            <a:sysClr val="windowText" lastClr="000000"/>
                          </a:solidFill>
                          <a:effectLst/>
                        </a:rPr>
                        <a:t>WASH</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6805774"/>
                  </a:ext>
                </a:extLst>
              </a:tr>
              <a:tr h="184150">
                <a:tc>
                  <a:txBody>
                    <a:bodyPr/>
                    <a:lstStyle/>
                    <a:p>
                      <a:pPr marL="0" marR="0">
                        <a:lnSpc>
                          <a:spcPct val="107000"/>
                        </a:lnSpc>
                        <a:spcBef>
                          <a:spcPts val="0"/>
                        </a:spcBef>
                        <a:spcAft>
                          <a:spcPts val="0"/>
                        </a:spcAft>
                      </a:pPr>
                      <a:r>
                        <a:rPr lang="en-US" sz="1100">
                          <a:solidFill>
                            <a:sysClr val="windowText" lastClr="000000"/>
                          </a:solidFill>
                          <a:effectLst/>
                        </a:rPr>
                        <a:t>Data collection</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6</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9</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46424918"/>
                  </a:ext>
                </a:extLst>
              </a:tr>
              <a:tr h="184150">
                <a:tc>
                  <a:txBody>
                    <a:bodyPr/>
                    <a:lstStyle/>
                    <a:p>
                      <a:pPr marL="0" marR="0">
                        <a:lnSpc>
                          <a:spcPct val="107000"/>
                        </a:lnSpc>
                        <a:spcBef>
                          <a:spcPts val="0"/>
                        </a:spcBef>
                        <a:spcAft>
                          <a:spcPts val="0"/>
                        </a:spcAft>
                      </a:pPr>
                      <a:r>
                        <a:rPr lang="en-US" sz="1100">
                          <a:solidFill>
                            <a:sysClr val="windowText" lastClr="000000"/>
                          </a:solidFill>
                          <a:effectLst/>
                        </a:rPr>
                        <a:t>Framework</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91521260"/>
                  </a:ext>
                </a:extLst>
              </a:tr>
              <a:tr h="184150">
                <a:tc>
                  <a:txBody>
                    <a:bodyPr/>
                    <a:lstStyle/>
                    <a:p>
                      <a:pPr marL="0" marR="0">
                        <a:lnSpc>
                          <a:spcPct val="107000"/>
                        </a:lnSpc>
                        <a:spcBef>
                          <a:spcPts val="0"/>
                        </a:spcBef>
                        <a:spcAft>
                          <a:spcPts val="0"/>
                        </a:spcAft>
                      </a:pPr>
                      <a:r>
                        <a:rPr lang="en-US" sz="1100">
                          <a:solidFill>
                            <a:sysClr val="windowText" lastClr="000000"/>
                          </a:solidFill>
                          <a:effectLst/>
                        </a:rPr>
                        <a:t>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18</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09027960"/>
                  </a:ext>
                </a:extLst>
              </a:tr>
              <a:tr h="184150">
                <a:tc>
                  <a:txBody>
                    <a:bodyPr/>
                    <a:lstStyle/>
                    <a:p>
                      <a:pPr marL="0" marR="0">
                        <a:lnSpc>
                          <a:spcPct val="107000"/>
                        </a:lnSpc>
                        <a:spcBef>
                          <a:spcPts val="0"/>
                        </a:spcBef>
                        <a:spcAft>
                          <a:spcPts val="0"/>
                        </a:spcAft>
                      </a:pPr>
                      <a:r>
                        <a:rPr lang="en-US" sz="1100">
                          <a:solidFill>
                            <a:sysClr val="windowText" lastClr="000000"/>
                          </a:solidFill>
                          <a:effectLst/>
                        </a:rPr>
                        <a:t>M&amp;E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7</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44733651"/>
                  </a:ext>
                </a:extLst>
              </a:tr>
              <a:tr h="184150">
                <a:tc>
                  <a:txBody>
                    <a:bodyPr/>
                    <a:lstStyle/>
                    <a:p>
                      <a:pPr marL="0" marR="0">
                        <a:lnSpc>
                          <a:spcPct val="107000"/>
                        </a:lnSpc>
                        <a:spcBef>
                          <a:spcPts val="0"/>
                        </a:spcBef>
                        <a:spcAft>
                          <a:spcPts val="0"/>
                        </a:spcAft>
                      </a:pPr>
                      <a:r>
                        <a:rPr lang="en-US" sz="1100">
                          <a:solidFill>
                            <a:sysClr val="windowText" lastClr="000000"/>
                          </a:solidFill>
                          <a:effectLst/>
                        </a:rPr>
                        <a:t>Participatory implementation guide</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5</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19547365"/>
                  </a:ext>
                </a:extLst>
              </a:tr>
              <a:tr h="184150">
                <a:tc>
                  <a:txBody>
                    <a:bodyPr/>
                    <a:lstStyle/>
                    <a:p>
                      <a:pPr marL="0" marR="0">
                        <a:lnSpc>
                          <a:spcPct val="107000"/>
                        </a:lnSpc>
                        <a:spcBef>
                          <a:spcPts val="0"/>
                        </a:spcBef>
                        <a:spcAft>
                          <a:spcPts val="0"/>
                        </a:spcAft>
                      </a:pPr>
                      <a:r>
                        <a:rPr lang="en-US" sz="1100">
                          <a:solidFill>
                            <a:sysClr val="windowText" lastClr="000000"/>
                          </a:solidFill>
                          <a:effectLst/>
                        </a:rPr>
                        <a:t>Toolkit</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3</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a:solidFill>
                            <a:sysClr val="windowText" lastClr="000000"/>
                          </a:solidFill>
                          <a:effectLst/>
                        </a:rPr>
                        <a:t>0</a:t>
                      </a:r>
                      <a:endParaRPr lang="en-US" sz="110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1</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r">
                        <a:lnSpc>
                          <a:spcPct val="107000"/>
                        </a:lnSpc>
                        <a:spcBef>
                          <a:spcPts val="0"/>
                        </a:spcBef>
                        <a:spcAft>
                          <a:spcPts val="0"/>
                        </a:spcAft>
                      </a:pPr>
                      <a:r>
                        <a:rPr lang="en-US" sz="1100" dirty="0">
                          <a:solidFill>
                            <a:sysClr val="windowText" lastClr="000000"/>
                          </a:solidFill>
                          <a:effectLst/>
                        </a:rPr>
                        <a:t>0</a:t>
                      </a:r>
                      <a:endParaRPr lang="en-US" sz="1100" dirty="0">
                        <a:solidFill>
                          <a:sysClr val="windowText" lastClr="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3617891"/>
                  </a:ext>
                </a:extLst>
              </a:tr>
            </a:tbl>
          </a:graphicData>
        </a:graphic>
      </p:graphicFrame>
      <p:sp>
        <p:nvSpPr>
          <p:cNvPr id="3" name="Oval 2">
            <a:extLst>
              <a:ext uri="{FF2B5EF4-FFF2-40B4-BE49-F238E27FC236}">
                <a16:creationId xmlns:a16="http://schemas.microsoft.com/office/drawing/2014/main" id="{B6381D51-5786-48F8-8607-D319F8BBC44B}"/>
              </a:ext>
            </a:extLst>
          </p:cNvPr>
          <p:cNvSpPr/>
          <p:nvPr/>
        </p:nvSpPr>
        <p:spPr>
          <a:xfrm>
            <a:off x="3761741" y="1930370"/>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C7649CF-E33E-4AF4-AFB1-7676E40DA81D}"/>
              </a:ext>
            </a:extLst>
          </p:cNvPr>
          <p:cNvSpPr/>
          <p:nvPr/>
        </p:nvSpPr>
        <p:spPr>
          <a:xfrm>
            <a:off x="3126741" y="2484569"/>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4A37D28-E000-4620-A42E-15F5623AF41F}"/>
              </a:ext>
            </a:extLst>
          </p:cNvPr>
          <p:cNvSpPr/>
          <p:nvPr/>
        </p:nvSpPr>
        <p:spPr>
          <a:xfrm>
            <a:off x="4371341" y="2471869"/>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D0E4F6-694D-4433-B43A-8C8D7D930C72}"/>
              </a:ext>
            </a:extLst>
          </p:cNvPr>
          <p:cNvSpPr/>
          <p:nvPr/>
        </p:nvSpPr>
        <p:spPr>
          <a:xfrm>
            <a:off x="1742695" y="2471869"/>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6649A9-81F0-421A-A7E4-8191AE5DC7C2}"/>
              </a:ext>
            </a:extLst>
          </p:cNvPr>
          <p:cNvSpPr/>
          <p:nvPr/>
        </p:nvSpPr>
        <p:spPr>
          <a:xfrm>
            <a:off x="1729613" y="1947506"/>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C2BA9B-EC92-4813-81A8-E0CCC0A71180}"/>
              </a:ext>
            </a:extLst>
          </p:cNvPr>
          <p:cNvSpPr/>
          <p:nvPr/>
        </p:nvSpPr>
        <p:spPr>
          <a:xfrm>
            <a:off x="6989574" y="1231900"/>
            <a:ext cx="956946" cy="256327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BEE1961-F9B4-4AF4-833B-838365C366FB}"/>
              </a:ext>
            </a:extLst>
          </p:cNvPr>
          <p:cNvSpPr/>
          <p:nvPr/>
        </p:nvSpPr>
        <p:spPr>
          <a:xfrm flipV="1">
            <a:off x="5503674" y="4192216"/>
            <a:ext cx="505966" cy="23489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769742E-EBAA-45BD-BEF4-E994B751FDEF}"/>
              </a:ext>
            </a:extLst>
          </p:cNvPr>
          <p:cNvSpPr/>
          <p:nvPr/>
        </p:nvSpPr>
        <p:spPr>
          <a:xfrm>
            <a:off x="5697220" y="5229540"/>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71E47A-F62D-482C-97F3-52B6AC30FED3}"/>
              </a:ext>
            </a:extLst>
          </p:cNvPr>
          <p:cNvSpPr/>
          <p:nvPr/>
        </p:nvSpPr>
        <p:spPr>
          <a:xfrm>
            <a:off x="8400035" y="4693002"/>
            <a:ext cx="274320" cy="27432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043042E-FEC9-4A41-89E0-09C2D2956BF1}"/>
              </a:ext>
            </a:extLst>
          </p:cNvPr>
          <p:cNvSpPr/>
          <p:nvPr/>
        </p:nvSpPr>
        <p:spPr>
          <a:xfrm flipH="1" flipV="1">
            <a:off x="2768600" y="3886200"/>
            <a:ext cx="993140" cy="2819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096159"/>
      </p:ext>
    </p:extLst>
  </p:cSld>
  <p:clrMapOvr>
    <a:masterClrMapping/>
  </p:clrMapOvr>
  <mc:AlternateContent xmlns:mc="http://schemas.openxmlformats.org/markup-compatibility/2006" xmlns:p14="http://schemas.microsoft.com/office/powerpoint/2010/main">
    <mc:Choice Requires="p14">
      <p:transition spd="slow" p14:dur="2000" advTm="59754"/>
    </mc:Choice>
    <mc:Fallback xmlns="">
      <p:transition spd="slow" advTm="597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580-505D-42CC-9B0D-22B670354D2A}"/>
              </a:ext>
            </a:extLst>
          </p:cNvPr>
          <p:cNvSpPr>
            <a:spLocks noGrp="1"/>
          </p:cNvSpPr>
          <p:nvPr>
            <p:ph type="title"/>
          </p:nvPr>
        </p:nvSpPr>
        <p:spPr>
          <a:xfrm>
            <a:off x="655179" y="0"/>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19CEB222-2663-46A0-8BF0-7B557C2E7C72}"/>
              </a:ext>
            </a:extLst>
          </p:cNvPr>
          <p:cNvSpPr>
            <a:spLocks noGrp="1"/>
          </p:cNvSpPr>
          <p:nvPr>
            <p:ph sz="half" idx="1"/>
          </p:nvPr>
        </p:nvSpPr>
        <p:spPr>
          <a:xfrm>
            <a:off x="558800" y="1325562"/>
            <a:ext cx="5873714" cy="5101742"/>
          </a:xfrm>
        </p:spPr>
        <p:txBody>
          <a:bodyPr>
            <a:normAutofit lnSpcReduction="10000"/>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Results reflect the diversity of gender-related tools at the nexus of gender and governance and institutions.</a:t>
            </a:r>
          </a:p>
          <a:p>
            <a:r>
              <a:rPr lang="en-US" sz="2000" dirty="0">
                <a:effectLst/>
                <a:latin typeface="Calibri" panose="020F0502020204030204" pitchFamily="34" charset="0"/>
                <a:ea typeface="Calibri" panose="020F0502020204030204" pitchFamily="34" charset="0"/>
                <a:cs typeface="Arial" panose="020B0604020202020204" pitchFamily="34" charset="0"/>
              </a:rPr>
              <a:t>Considerably more tools encompass strand of research A (</a:t>
            </a:r>
            <a:r>
              <a:rPr lang="en-US" sz="2000" i="1" dirty="0">
                <a:effectLst/>
                <a:latin typeface="Calibri" panose="020F0502020204030204" pitchFamily="34" charset="0"/>
                <a:ea typeface="Calibri" panose="020F0502020204030204" pitchFamily="34" charset="0"/>
                <a:cs typeface="Arial" panose="020B0604020202020204" pitchFamily="34" charset="0"/>
              </a:rPr>
              <a:t>how does gender shape institutions and governance, and how can gender responsive governance be achieved?</a:t>
            </a:r>
            <a:r>
              <a:rPr lang="en-US" sz="2000" dirty="0">
                <a:effectLst/>
                <a:latin typeface="Calibri" panose="020F0502020204030204" pitchFamily="34" charset="0"/>
                <a:ea typeface="Calibri" panose="020F0502020204030204" pitchFamily="34" charset="0"/>
                <a:cs typeface="Arial" panose="020B0604020202020204" pitchFamily="34" charset="0"/>
              </a:rPr>
              <a:t>) compared to strand of research B (</a:t>
            </a:r>
            <a:r>
              <a:rPr lang="en-US" sz="2000" i="1" dirty="0">
                <a:effectLst/>
                <a:latin typeface="Calibri" panose="020F0502020204030204" pitchFamily="34" charset="0"/>
                <a:ea typeface="Calibri" panose="020F0502020204030204" pitchFamily="34" charset="0"/>
                <a:cs typeface="Arial" panose="020B0604020202020204" pitchFamily="34" charset="0"/>
              </a:rPr>
              <a:t>do institutions and governance differentially benefit men and women?</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lvl="1"/>
            <a:r>
              <a:rPr lang="en-US" sz="1600" dirty="0">
                <a:effectLst/>
                <a:latin typeface="Calibri" panose="020F0502020204030204" pitchFamily="34" charset="0"/>
                <a:ea typeface="Calibri" panose="020F0502020204030204" pitchFamily="34" charset="0"/>
                <a:cs typeface="Arial" panose="020B0604020202020204" pitchFamily="34" charset="0"/>
              </a:rPr>
              <a:t>Suggests that more tools consider the process of gender incorporation rather than measure the outcomes of certain institutions or governance arrangements for women (and men). </a:t>
            </a:r>
          </a:p>
          <a:p>
            <a:pPr lvl="1"/>
            <a:r>
              <a:rPr lang="en-US" sz="1600" dirty="0">
                <a:effectLst/>
                <a:latin typeface="Calibri" panose="020F0502020204030204" pitchFamily="34" charset="0"/>
                <a:ea typeface="Calibri" panose="020F0502020204030204" pitchFamily="34" charset="0"/>
                <a:cs typeface="Arial" panose="020B0604020202020204" pitchFamily="34" charset="0"/>
              </a:rPr>
              <a:t>Link to the notion of justice </a:t>
            </a:r>
            <a:r>
              <a:rPr lang="en-US" sz="1300" dirty="0">
                <a:effectLst/>
                <a:latin typeface="Calibri" panose="020F0502020204030204" pitchFamily="34" charset="0"/>
                <a:ea typeface="Calibri" panose="020F0502020204030204" pitchFamily="34" charset="0"/>
                <a:cs typeface="Arial" panose="020B0604020202020204" pitchFamily="34" charset="0"/>
              </a:rPr>
              <a:t>(Baxter 2004; </a:t>
            </a:r>
            <a:r>
              <a:rPr lang="en-US" sz="1300" dirty="0" err="1">
                <a:effectLst/>
                <a:latin typeface="Calibri" panose="020F0502020204030204" pitchFamily="34" charset="0"/>
                <a:ea typeface="Calibri" panose="020F0502020204030204" pitchFamily="34" charset="0"/>
                <a:cs typeface="Arial" panose="020B0604020202020204" pitchFamily="34" charset="0"/>
              </a:rPr>
              <a:t>Österblom</a:t>
            </a:r>
            <a:r>
              <a:rPr lang="en-US" sz="1300" dirty="0">
                <a:effectLst/>
                <a:latin typeface="Calibri" panose="020F0502020204030204" pitchFamily="34" charset="0"/>
                <a:ea typeface="Calibri" panose="020F0502020204030204" pitchFamily="34" charset="0"/>
                <a:cs typeface="Arial" panose="020B0604020202020204" pitchFamily="34" charset="0"/>
              </a:rPr>
              <a:t> et al. 2020)</a:t>
            </a:r>
            <a:r>
              <a:rPr lang="en-US" sz="1600" dirty="0">
                <a:effectLst/>
                <a:latin typeface="Calibri" panose="020F0502020204030204" pitchFamily="34" charset="0"/>
                <a:ea typeface="Calibri" panose="020F0502020204030204" pitchFamily="34" charset="0"/>
                <a:cs typeface="Arial" panose="020B0604020202020204" pitchFamily="34" charset="0"/>
              </a:rPr>
              <a:t>:</a:t>
            </a:r>
          </a:p>
          <a:p>
            <a:pPr lvl="2"/>
            <a:r>
              <a:rPr lang="en-US" sz="1100" dirty="0">
                <a:effectLst/>
                <a:latin typeface="Calibri" panose="020F0502020204030204" pitchFamily="34" charset="0"/>
                <a:ea typeface="Calibri" panose="020F0502020204030204" pitchFamily="34" charset="0"/>
                <a:cs typeface="Arial" panose="020B0604020202020204" pitchFamily="34" charset="0"/>
              </a:rPr>
              <a:t>(A) accords with the notion of “procedural justice,” or the recognition of rights and needs of all groups and the level of inclusion and participation in decision-making</a:t>
            </a:r>
          </a:p>
          <a:p>
            <a:pPr lvl="2"/>
            <a:r>
              <a:rPr lang="en-US" sz="1100" dirty="0">
                <a:effectLst/>
                <a:latin typeface="Calibri" panose="020F0502020204030204" pitchFamily="34" charset="0"/>
                <a:ea typeface="Calibri" panose="020F0502020204030204" pitchFamily="34" charset="0"/>
                <a:cs typeface="Arial" panose="020B0604020202020204" pitchFamily="34" charset="0"/>
              </a:rPr>
              <a:t>(B) accords with the notion of “distributive justice,” referring to fairness in the sharing of benefits and the minimization of harms across groups </a:t>
            </a:r>
          </a:p>
          <a:p>
            <a:pPr lvl="1"/>
            <a:r>
              <a:rPr lang="en-US" sz="1600" dirty="0">
                <a:latin typeface="Calibri" panose="020F0502020204030204" pitchFamily="34" charset="0"/>
                <a:cs typeface="Arial" panose="020B0604020202020204" pitchFamily="34" charset="0"/>
              </a:rPr>
              <a:t>Both notions of justice are addressed in existing suite of tools, but more tools in the B category may be needed.</a:t>
            </a:r>
          </a:p>
        </p:txBody>
      </p:sp>
      <p:pic>
        <p:nvPicPr>
          <p:cNvPr id="5" name="Content Placeholder 4" descr="Diagram, map&#10;&#10;Description automatically generated">
            <a:extLst>
              <a:ext uri="{FF2B5EF4-FFF2-40B4-BE49-F238E27FC236}">
                <a16:creationId xmlns:a16="http://schemas.microsoft.com/office/drawing/2014/main" id="{56983503-9D2C-430C-B7C0-FC22360D4C7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186" r="4337"/>
          <a:stretch/>
        </p:blipFill>
        <p:spPr>
          <a:xfrm>
            <a:off x="6432514" y="2514396"/>
            <a:ext cx="5181600" cy="2973796"/>
          </a:xfrm>
        </p:spPr>
      </p:pic>
      <p:sp>
        <p:nvSpPr>
          <p:cNvPr id="6" name="TextBox 5">
            <a:extLst>
              <a:ext uri="{FF2B5EF4-FFF2-40B4-BE49-F238E27FC236}">
                <a16:creationId xmlns:a16="http://schemas.microsoft.com/office/drawing/2014/main" id="{37C5D511-1F50-46AE-BB13-8F392C82D736}"/>
              </a:ext>
            </a:extLst>
          </p:cNvPr>
          <p:cNvSpPr txBox="1"/>
          <p:nvPr/>
        </p:nvSpPr>
        <p:spPr>
          <a:xfrm>
            <a:off x="10390786" y="5488192"/>
            <a:ext cx="1801214" cy="215444"/>
          </a:xfrm>
          <a:prstGeom prst="rect">
            <a:avLst/>
          </a:prstGeom>
          <a:noFill/>
        </p:spPr>
        <p:txBody>
          <a:bodyPr wrap="square" rtlCol="0">
            <a:spAutoFit/>
          </a:bodyPr>
          <a:lstStyle/>
          <a:p>
            <a:r>
              <a:rPr lang="en-US" sz="800" dirty="0"/>
              <a:t>Source: greateducation.org</a:t>
            </a:r>
          </a:p>
        </p:txBody>
      </p:sp>
    </p:spTree>
    <p:extLst>
      <p:ext uri="{BB962C8B-B14F-4D97-AF65-F5344CB8AC3E}">
        <p14:creationId xmlns:p14="http://schemas.microsoft.com/office/powerpoint/2010/main" val="1892677788"/>
      </p:ext>
    </p:extLst>
  </p:cSld>
  <p:clrMapOvr>
    <a:masterClrMapping/>
  </p:clrMapOvr>
  <mc:AlternateContent xmlns:mc="http://schemas.openxmlformats.org/markup-compatibility/2006" xmlns:p14="http://schemas.microsoft.com/office/powerpoint/2010/main">
    <mc:Choice Requires="p14">
      <p:transition spd="slow" p14:dur="2000" advTm="74429"/>
    </mc:Choice>
    <mc:Fallback xmlns="">
      <p:transition spd="slow" advTm="744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580-505D-42CC-9B0D-22B670354D2A}"/>
              </a:ext>
            </a:extLst>
          </p:cNvPr>
          <p:cNvSpPr>
            <a:spLocks noGrp="1"/>
          </p:cNvSpPr>
          <p:nvPr>
            <p:ph type="title"/>
          </p:nvPr>
        </p:nvSpPr>
        <p:spPr>
          <a:xfrm>
            <a:off x="622300" y="18255"/>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19CEB222-2663-46A0-8BF0-7B557C2E7C72}"/>
              </a:ext>
            </a:extLst>
          </p:cNvPr>
          <p:cNvSpPr>
            <a:spLocks noGrp="1"/>
          </p:cNvSpPr>
          <p:nvPr>
            <p:ph idx="1"/>
          </p:nvPr>
        </p:nvSpPr>
        <p:spPr>
          <a:xfrm>
            <a:off x="622300" y="1343818"/>
            <a:ext cx="10947400" cy="4968082"/>
          </a:xfrm>
        </p:spPr>
        <p:txBody>
          <a:bodyPr>
            <a:normAutofit fontScale="92500" lnSpcReduction="10000"/>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Almost a third of the tools attributed to more than one sector; applicable in more than one context. </a:t>
            </a:r>
          </a:p>
          <a:p>
            <a:pPr lvl="1"/>
            <a:r>
              <a:rPr lang="en-US" sz="1900" dirty="0">
                <a:latin typeface="Calibri" panose="020F0502020204030204" pitchFamily="34" charset="0"/>
                <a:cs typeface="Arial" panose="020B0604020202020204" pitchFamily="34" charset="0"/>
              </a:rPr>
              <a:t>Governance as a concept assumes a multiplicity in dimensions including actors, levels of governance and sectors (</a:t>
            </a:r>
            <a:r>
              <a:rPr lang="en-US" sz="1900" dirty="0" err="1">
                <a:latin typeface="Calibri" panose="020F0502020204030204" pitchFamily="34" charset="0"/>
                <a:cs typeface="Arial" panose="020B0604020202020204" pitchFamily="34" charset="0"/>
              </a:rPr>
              <a:t>Bressers</a:t>
            </a:r>
            <a:r>
              <a:rPr lang="en-US" sz="1900" dirty="0">
                <a:latin typeface="Calibri" panose="020F0502020204030204" pitchFamily="34" charset="0"/>
                <a:cs typeface="Arial" panose="020B0604020202020204" pitchFamily="34" charset="0"/>
              </a:rPr>
              <a:t> et al. 2016).  </a:t>
            </a:r>
          </a:p>
          <a:p>
            <a:pPr lvl="1"/>
            <a:r>
              <a:rPr lang="en-US" sz="1900" dirty="0">
                <a:effectLst/>
                <a:latin typeface="Calibri" panose="020F0502020204030204" pitchFamily="34" charset="0"/>
                <a:ea typeface="Calibri" panose="020F0502020204030204" pitchFamily="34" charset="0"/>
                <a:cs typeface="Arial" panose="020B0604020202020204" pitchFamily="34" charset="0"/>
              </a:rPr>
              <a:t>In line with </a:t>
            </a:r>
            <a:r>
              <a:rPr lang="en-US" sz="1900" dirty="0" err="1">
                <a:effectLst/>
                <a:latin typeface="Calibri" panose="020F0502020204030204" pitchFamily="34" charset="0"/>
                <a:ea typeface="Calibri" panose="020F0502020204030204" pitchFamily="34" charset="0"/>
                <a:cs typeface="Arial" panose="020B0604020202020204" pitchFamily="34" charset="0"/>
              </a:rPr>
              <a:t>Lynam</a:t>
            </a:r>
            <a:r>
              <a:rPr lang="en-US" sz="1900" dirty="0">
                <a:effectLst/>
                <a:latin typeface="Calibri" panose="020F0502020204030204" pitchFamily="34" charset="0"/>
                <a:ea typeface="Calibri" panose="020F0502020204030204" pitchFamily="34" charset="0"/>
                <a:cs typeface="Arial" panose="020B0604020202020204" pitchFamily="34" charset="0"/>
              </a:rPr>
              <a:t> et al.’s (2007) review of participatory tools related to community NRM, where they find that many of the tools are flexible and adaptable to wider contexts. </a:t>
            </a:r>
          </a:p>
          <a:p>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effectLst/>
                <a:latin typeface="Calibri" panose="020F0502020204030204" pitchFamily="34" charset="0"/>
                <a:ea typeface="Calibri" panose="020F0502020204030204" pitchFamily="34" charset="0"/>
                <a:cs typeface="Arial" panose="020B0604020202020204" pitchFamily="34" charset="0"/>
              </a:rPr>
              <a:t>The focus on women’s land tenure and property rights gaining deserved attention and prominence </a:t>
            </a:r>
            <a:r>
              <a:rPr lang="en-US" sz="1600" dirty="0">
                <a:effectLst/>
                <a:latin typeface="Calibri" panose="020F0502020204030204" pitchFamily="34" charset="0"/>
                <a:ea typeface="Calibri" panose="020F0502020204030204" pitchFamily="34" charset="0"/>
                <a:cs typeface="Arial" panose="020B0604020202020204" pitchFamily="34" charset="0"/>
              </a:rPr>
              <a:t>(Scalise and </a:t>
            </a:r>
            <a:r>
              <a:rPr lang="en-US" sz="1600" dirty="0" err="1">
                <a:effectLst/>
                <a:latin typeface="Calibri" panose="020F0502020204030204" pitchFamily="34" charset="0"/>
                <a:ea typeface="Calibri" panose="020F0502020204030204" pitchFamily="34" charset="0"/>
                <a:cs typeface="Arial" panose="020B0604020202020204" pitchFamily="34" charset="0"/>
              </a:rPr>
              <a:t>Giovarelli</a:t>
            </a:r>
            <a:r>
              <a:rPr lang="en-US" sz="1600" dirty="0">
                <a:effectLst/>
                <a:latin typeface="Calibri" panose="020F0502020204030204" pitchFamily="34" charset="0"/>
                <a:ea typeface="Calibri" panose="020F0502020204030204" pitchFamily="34" charset="0"/>
                <a:cs typeface="Arial" panose="020B0604020202020204" pitchFamily="34" charset="0"/>
              </a:rPr>
              <a:t> 2020)</a:t>
            </a:r>
            <a:r>
              <a:rPr lang="en-US" sz="2400" dirty="0">
                <a:effectLst/>
                <a:latin typeface="Calibri" panose="020F0502020204030204" pitchFamily="34" charset="0"/>
                <a:ea typeface="Calibri" panose="020F0502020204030204" pitchFamily="34" charset="0"/>
                <a:cs typeface="Arial" panose="020B0604020202020204" pitchFamily="34" charset="0"/>
              </a:rPr>
              <a:t>. </a:t>
            </a:r>
          </a:p>
          <a:p>
            <a:pPr lvl="1"/>
            <a:r>
              <a:rPr lang="en-US" sz="1900" dirty="0">
                <a:effectLst/>
                <a:latin typeface="Calibri" panose="020F0502020204030204" pitchFamily="34" charset="0"/>
                <a:ea typeface="Calibri" panose="020F0502020204030204" pitchFamily="34" charset="0"/>
                <a:cs typeface="Arial" panose="020B0604020202020204" pitchFamily="34" charset="0"/>
              </a:rPr>
              <a:t>A growing recognition that tenure security plays an important role in women’s empowerment and livelihoods. </a:t>
            </a:r>
          </a:p>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The process of applying the tool is critical in determining the extent of success of the tool </a:t>
            </a: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err="1">
                <a:effectLst/>
                <a:latin typeface="Calibri" panose="020F0502020204030204" pitchFamily="34" charset="0"/>
                <a:ea typeface="Calibri" panose="020F0502020204030204" pitchFamily="34" charset="0"/>
                <a:cs typeface="Calibri" panose="020F0502020204030204" pitchFamily="34" charset="0"/>
              </a:rPr>
              <a:t>Lynam</a:t>
            </a:r>
            <a:r>
              <a:rPr lang="en-US" sz="1600" dirty="0">
                <a:effectLst/>
                <a:latin typeface="Calibri" panose="020F0502020204030204" pitchFamily="34" charset="0"/>
                <a:ea typeface="Calibri" panose="020F0502020204030204" pitchFamily="34" charset="0"/>
                <a:cs typeface="Calibri" panose="020F0502020204030204" pitchFamily="34" charset="0"/>
              </a:rPr>
              <a:t> et al. 2007)</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lvl="1"/>
            <a:r>
              <a:rPr lang="en-US" sz="1900" dirty="0">
                <a:effectLst/>
                <a:latin typeface="Calibri" panose="020F0502020204030204" pitchFamily="34" charset="0"/>
                <a:ea typeface="Calibri" panose="020F0502020204030204" pitchFamily="34" charset="0"/>
                <a:cs typeface="Calibri" panose="020F0502020204030204" pitchFamily="34" charset="0"/>
              </a:rPr>
              <a:t>Attitudes and skills of the researchers or practitioners who use the tool are crucial, especially with participatory tools.</a:t>
            </a:r>
          </a:p>
        </p:txBody>
      </p:sp>
    </p:spTree>
    <p:extLst>
      <p:ext uri="{BB962C8B-B14F-4D97-AF65-F5344CB8AC3E}">
        <p14:creationId xmlns:p14="http://schemas.microsoft.com/office/powerpoint/2010/main" val="3474568761"/>
      </p:ext>
    </p:extLst>
  </p:cSld>
  <p:clrMapOvr>
    <a:masterClrMapping/>
  </p:clrMapOvr>
  <mc:AlternateContent xmlns:mc="http://schemas.openxmlformats.org/markup-compatibility/2006" xmlns:p14="http://schemas.microsoft.com/office/powerpoint/2010/main">
    <mc:Choice Requires="p14">
      <p:transition spd="slow" p14:dur="2000" advTm="86474"/>
    </mc:Choice>
    <mc:Fallback xmlns="">
      <p:transition spd="slow" advTm="8647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ABDA-8E38-4EC2-B819-1B010D26B436}"/>
              </a:ext>
            </a:extLst>
          </p:cNvPr>
          <p:cNvSpPr>
            <a:spLocks noGrp="1"/>
          </p:cNvSpPr>
          <p:nvPr>
            <p:ph type="title"/>
          </p:nvPr>
        </p:nvSpPr>
        <p:spPr>
          <a:xfrm>
            <a:off x="635000" y="18255"/>
            <a:ext cx="10515600" cy="1325563"/>
          </a:xfrm>
        </p:spPr>
        <p:txBody>
          <a:bodyPr/>
          <a:lstStyle/>
          <a:p>
            <a:r>
              <a:rPr lang="en-US" dirty="0"/>
              <a:t>Way forward</a:t>
            </a:r>
          </a:p>
        </p:txBody>
      </p:sp>
      <p:sp>
        <p:nvSpPr>
          <p:cNvPr id="3" name="Content Placeholder 2">
            <a:extLst>
              <a:ext uri="{FF2B5EF4-FFF2-40B4-BE49-F238E27FC236}">
                <a16:creationId xmlns:a16="http://schemas.microsoft.com/office/drawing/2014/main" id="{B250F601-621D-48B5-83D9-DE18E345844D}"/>
              </a:ext>
            </a:extLst>
          </p:cNvPr>
          <p:cNvSpPr>
            <a:spLocks noGrp="1"/>
          </p:cNvSpPr>
          <p:nvPr>
            <p:ph idx="1"/>
          </p:nvPr>
        </p:nvSpPr>
        <p:spPr>
          <a:xfrm>
            <a:off x="635000" y="1343818"/>
            <a:ext cx="10718800" cy="4833145"/>
          </a:xfrm>
        </p:spPr>
        <p:txBody>
          <a:bodyPr>
            <a:normAutofit lnSpcReduction="10000"/>
          </a:bodyPr>
          <a:lstStyle/>
          <a:p>
            <a:r>
              <a:rPr lang="en-US" dirty="0">
                <a:latin typeface="Calibri" panose="020F0502020204030204" pitchFamily="34" charset="0"/>
                <a:ea typeface="Calibri" panose="020F0502020204030204" pitchFamily="34" charset="0"/>
              </a:rPr>
              <a:t>T</a:t>
            </a:r>
            <a:r>
              <a:rPr lang="en-US" dirty="0">
                <a:effectLst/>
                <a:latin typeface="Calibri" panose="020F0502020204030204" pitchFamily="34" charset="0"/>
                <a:ea typeface="Calibri" panose="020F0502020204030204" pitchFamily="34" charset="0"/>
              </a:rPr>
              <a:t>racking trends of methods, approaches and tool types over time for future research.</a:t>
            </a:r>
          </a:p>
          <a:p>
            <a:pPr lvl="1"/>
            <a:r>
              <a:rPr lang="en-US" sz="2000" dirty="0">
                <a:latin typeface="Calibri" panose="020F0502020204030204" pitchFamily="34" charset="0"/>
                <a:ea typeface="Calibri" panose="020F0502020204030204" pitchFamily="34" charset="0"/>
              </a:rPr>
              <a:t>R</a:t>
            </a:r>
            <a:r>
              <a:rPr lang="en-US" sz="2000" dirty="0">
                <a:effectLst/>
                <a:latin typeface="Calibri" panose="020F0502020204030204" pitchFamily="34" charset="0"/>
                <a:ea typeface="Calibri" panose="020F0502020204030204" pitchFamily="34" charset="0"/>
              </a:rPr>
              <a:t>eflect on types of tools that have been gaining traction for various sub-themes under governance and institutions, and better identify tool gaps. </a:t>
            </a:r>
          </a:p>
          <a:p>
            <a:endParaRPr lang="en-US"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Analyzing the extent of tradeoffs between the standardization and flexibility of tools.</a:t>
            </a:r>
          </a:p>
          <a:p>
            <a:pPr marL="457200"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Right balance between standardized but widely applicable tools depending on their objectives.</a:t>
            </a:r>
          </a:p>
          <a:p>
            <a:pPr marL="0">
              <a:lnSpc>
                <a:spcPct val="107000"/>
              </a:lnSpc>
              <a:spcBef>
                <a:spcPts val="0"/>
              </a:spcBef>
              <a:spcAft>
                <a:spcPts val="800"/>
              </a:spcAft>
            </a:pPr>
            <a:endParaRPr lang="en-US" dirty="0">
              <a:latin typeface="Calibri" panose="020F0502020204030204" pitchFamily="34" charset="0"/>
              <a:cs typeface="Arial" panose="020B0604020202020204" pitchFamily="34" charset="0"/>
            </a:endParaRPr>
          </a:p>
          <a:p>
            <a:pPr marL="0">
              <a:lnSpc>
                <a:spcPct val="107000"/>
              </a:lnSpc>
              <a:spcBef>
                <a:spcPts val="0"/>
              </a:spcBef>
              <a:spcAft>
                <a:spcPts val="800"/>
              </a:spcAft>
            </a:pPr>
            <a:r>
              <a:rPr lang="en-US" dirty="0">
                <a:latin typeface="Calibri" panose="020F0502020204030204" pitchFamily="34" charset="0"/>
                <a:cs typeface="Arial" panose="020B0604020202020204" pitchFamily="34" charset="0"/>
              </a:rPr>
              <a:t>Living document with 69 tools.</a:t>
            </a:r>
          </a:p>
          <a:p>
            <a:pPr marL="457200" lvl="1">
              <a:lnSpc>
                <a:spcPct val="107000"/>
              </a:lnSpc>
              <a:spcBef>
                <a:spcPts val="0"/>
              </a:spcBef>
              <a:spcAft>
                <a:spcPts val="800"/>
              </a:spcAft>
            </a:pPr>
            <a:r>
              <a:rPr lang="en-US" sz="2000" dirty="0">
                <a:latin typeface="Calibri" panose="020F0502020204030204" pitchFamily="34" charset="0"/>
                <a:cs typeface="Arial" panose="020B0604020202020204" pitchFamily="34" charset="0"/>
              </a:rPr>
              <a:t>More tools may be added to the resource center later.</a:t>
            </a:r>
          </a:p>
        </p:txBody>
      </p:sp>
    </p:spTree>
    <p:extLst>
      <p:ext uri="{BB962C8B-B14F-4D97-AF65-F5344CB8AC3E}">
        <p14:creationId xmlns:p14="http://schemas.microsoft.com/office/powerpoint/2010/main" val="3511265698"/>
      </p:ext>
    </p:extLst>
  </p:cSld>
  <p:clrMapOvr>
    <a:masterClrMapping/>
  </p:clrMapOvr>
  <mc:AlternateContent xmlns:mc="http://schemas.openxmlformats.org/markup-compatibility/2006" xmlns:p14="http://schemas.microsoft.com/office/powerpoint/2010/main">
    <mc:Choice Requires="p14">
      <p:transition spd="slow" p14:dur="2000" advTm="49631"/>
    </mc:Choice>
    <mc:Fallback xmlns="">
      <p:transition spd="slow" advTm="4963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6793-AAB0-42BD-80CD-FD10A31006D2}"/>
              </a:ext>
            </a:extLst>
          </p:cNvPr>
          <p:cNvSpPr>
            <a:spLocks noGrp="1"/>
          </p:cNvSpPr>
          <p:nvPr>
            <p:ph type="ctrTitle"/>
          </p:nvPr>
        </p:nvSpPr>
        <p:spPr>
          <a:xfrm>
            <a:off x="1524000" y="503238"/>
            <a:ext cx="9144000" cy="2387600"/>
          </a:xfrm>
        </p:spPr>
        <p:txBody>
          <a:bodyPr>
            <a:normAutofit/>
          </a:bodyPr>
          <a:lstStyle/>
          <a:p>
            <a:r>
              <a:rPr lang="en-US" sz="7200" dirty="0"/>
              <a:t>Thank you!</a:t>
            </a:r>
          </a:p>
        </p:txBody>
      </p:sp>
      <p:sp>
        <p:nvSpPr>
          <p:cNvPr id="3" name="Content Placeholder 2">
            <a:extLst>
              <a:ext uri="{FF2B5EF4-FFF2-40B4-BE49-F238E27FC236}">
                <a16:creationId xmlns:a16="http://schemas.microsoft.com/office/drawing/2014/main" id="{C5DD4EDE-FE7B-467F-B968-C7060A942983}"/>
              </a:ext>
            </a:extLst>
          </p:cNvPr>
          <p:cNvSpPr>
            <a:spLocks noGrp="1"/>
          </p:cNvSpPr>
          <p:nvPr>
            <p:ph type="subTitle" idx="1"/>
          </p:nvPr>
        </p:nvSpPr>
        <p:spPr>
          <a:xfrm>
            <a:off x="1524000" y="2890838"/>
            <a:ext cx="9144000" cy="1655762"/>
          </a:xfrm>
        </p:spPr>
        <p:txBody>
          <a:bodyPr>
            <a:normAutofit/>
          </a:bodyPr>
          <a:lstStyle/>
          <a:p>
            <a:pPr marL="0" indent="0">
              <a:buNone/>
            </a:pPr>
            <a:endParaRPr lang="en-US" sz="1800" i="1" dirty="0"/>
          </a:p>
          <a:p>
            <a:pPr marL="0" indent="0">
              <a:buNone/>
            </a:pPr>
            <a:r>
              <a:rPr lang="en-US" sz="1600" i="1" dirty="0"/>
              <a:t>The team would like to acknowledge </a:t>
            </a:r>
            <a:r>
              <a:rPr lang="en-US" sz="1600" b="1" i="1" dirty="0" err="1">
                <a:effectLst/>
                <a:ea typeface="Calibri" panose="020F0502020204030204" pitchFamily="34" charset="0"/>
                <a:cs typeface="Arial" panose="020B0604020202020204" pitchFamily="34" charset="0"/>
              </a:rPr>
              <a:t>Hongdi</a:t>
            </a:r>
            <a:r>
              <a:rPr lang="en-US" sz="1600" b="1" i="1" dirty="0">
                <a:effectLst/>
                <a:ea typeface="Calibri" panose="020F0502020204030204" pitchFamily="34" charset="0"/>
                <a:cs typeface="Arial" panose="020B0604020202020204" pitchFamily="34" charset="0"/>
              </a:rPr>
              <a:t> Zhao </a:t>
            </a:r>
            <a:r>
              <a:rPr lang="en-US" sz="1600" i="1" dirty="0">
                <a:effectLst/>
                <a:ea typeface="Calibri" panose="020F0502020204030204" pitchFamily="34" charset="0"/>
                <a:cs typeface="Arial" panose="020B0604020202020204" pitchFamily="34" charset="0"/>
              </a:rPr>
              <a:t>for helpful research assistance, </a:t>
            </a:r>
            <a:r>
              <a:rPr lang="en-US" sz="1600" b="1" i="1" dirty="0">
                <a:effectLst/>
                <a:ea typeface="Calibri" panose="020F0502020204030204" pitchFamily="34" charset="0"/>
                <a:cs typeface="Arial" panose="020B0604020202020204" pitchFamily="34" charset="0"/>
              </a:rPr>
              <a:t>Iliana Monterroso</a:t>
            </a:r>
            <a:r>
              <a:rPr lang="en-US" sz="1600" i="1" dirty="0">
                <a:effectLst/>
                <a:ea typeface="Calibri" panose="020F0502020204030204" pitchFamily="34" charset="0"/>
                <a:cs typeface="Arial" panose="020B0604020202020204" pitchFamily="34" charset="0"/>
              </a:rPr>
              <a:t> for useful guidance, and </a:t>
            </a:r>
            <a:r>
              <a:rPr lang="en-US" sz="1600" b="1" i="1" dirty="0">
                <a:effectLst/>
                <a:ea typeface="Calibri" panose="020F0502020204030204" pitchFamily="34" charset="0"/>
                <a:cs typeface="Arial" panose="020B0604020202020204" pitchFamily="34" charset="0"/>
              </a:rPr>
              <a:t>Cynthia McDougall </a:t>
            </a:r>
            <a:r>
              <a:rPr lang="en-US" sz="1600" i="1" dirty="0">
                <a:effectLst/>
                <a:ea typeface="Calibri" panose="020F0502020204030204" pitchFamily="34" charset="0"/>
                <a:cs typeface="Arial" panose="020B0604020202020204" pitchFamily="34" charset="0"/>
              </a:rPr>
              <a:t>and </a:t>
            </a:r>
            <a:r>
              <a:rPr lang="en-US" sz="1600" b="1" i="1" dirty="0">
                <a:effectLst/>
                <a:ea typeface="Calibri" panose="020F0502020204030204" pitchFamily="34" charset="0"/>
                <a:cs typeface="Arial" panose="020B0604020202020204" pitchFamily="34" charset="0"/>
              </a:rPr>
              <a:t>Els Lecoutere </a:t>
            </a:r>
            <a:r>
              <a:rPr lang="en-US" sz="1600" i="1" dirty="0">
                <a:effectLst/>
                <a:ea typeface="Calibri" panose="020F0502020204030204" pitchFamily="34" charset="0"/>
                <a:cs typeface="Arial" panose="020B0604020202020204" pitchFamily="34" charset="0"/>
              </a:rPr>
              <a:t>for useful review and guidance. We thank all tool creators and experts on the topic who provided us with references to relevant tools.</a:t>
            </a:r>
            <a:endParaRPr lang="en-US" sz="1600" i="1" dirty="0"/>
          </a:p>
        </p:txBody>
      </p:sp>
      <p:pic>
        <p:nvPicPr>
          <p:cNvPr id="5" name="Picture 4" descr="Icon&#10;&#10;Description automatically generated">
            <a:extLst>
              <a:ext uri="{FF2B5EF4-FFF2-40B4-BE49-F238E27FC236}">
                <a16:creationId xmlns:a16="http://schemas.microsoft.com/office/drawing/2014/main" id="{692C5A5F-D95B-499D-AA29-6288DA09DCA0}"/>
              </a:ext>
            </a:extLst>
          </p:cNvPr>
          <p:cNvPicPr>
            <a:picLocks noChangeAspect="1"/>
          </p:cNvPicPr>
          <p:nvPr/>
        </p:nvPicPr>
        <p:blipFill rotWithShape="1">
          <a:blip r:embed="rId3">
            <a:extLst>
              <a:ext uri="{28A0092B-C50C-407E-A947-70E740481C1C}">
                <a14:useLocalDpi xmlns:a14="http://schemas.microsoft.com/office/drawing/2010/main" val="0"/>
              </a:ext>
            </a:extLst>
          </a:blip>
          <a:srcRect l="19778" r="22148"/>
          <a:stretch/>
        </p:blipFill>
        <p:spPr>
          <a:xfrm>
            <a:off x="5728608" y="5381608"/>
            <a:ext cx="734784" cy="1265254"/>
          </a:xfrm>
          <a:prstGeom prst="rect">
            <a:avLst/>
          </a:prstGeom>
        </p:spPr>
      </p:pic>
    </p:spTree>
    <p:extLst>
      <p:ext uri="{BB962C8B-B14F-4D97-AF65-F5344CB8AC3E}">
        <p14:creationId xmlns:p14="http://schemas.microsoft.com/office/powerpoint/2010/main" val="2855118075"/>
      </p:ext>
    </p:extLst>
  </p:cSld>
  <p:clrMapOvr>
    <a:masterClrMapping/>
  </p:clrMapOvr>
  <mc:AlternateContent xmlns:mc="http://schemas.openxmlformats.org/markup-compatibility/2006" xmlns:p14="http://schemas.microsoft.com/office/powerpoint/2010/main">
    <mc:Choice Requires="p14">
      <p:transition spd="slow" p14:dur="2000" advTm="4423"/>
    </mc:Choice>
    <mc:Fallback xmlns="">
      <p:transition spd="slow" advTm="44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1AEF-3A1F-453F-AD48-2D2B6905E5A0}"/>
              </a:ext>
            </a:extLst>
          </p:cNvPr>
          <p:cNvSpPr>
            <a:spLocks noGrp="1"/>
          </p:cNvSpPr>
          <p:nvPr>
            <p:ph type="title"/>
          </p:nvPr>
        </p:nvSpPr>
        <p:spPr>
          <a:xfrm>
            <a:off x="614680" y="18255"/>
            <a:ext cx="10515600" cy="1325563"/>
          </a:xfrm>
        </p:spPr>
        <p:txBody>
          <a:bodyPr/>
          <a:lstStyle/>
          <a:p>
            <a:r>
              <a:rPr lang="en-US" dirty="0"/>
              <a:t>Introduction</a:t>
            </a:r>
          </a:p>
        </p:txBody>
      </p:sp>
      <p:sp>
        <p:nvSpPr>
          <p:cNvPr id="3" name="Content Placeholder 2">
            <a:extLst>
              <a:ext uri="{FF2B5EF4-FFF2-40B4-BE49-F238E27FC236}">
                <a16:creationId xmlns:a16="http://schemas.microsoft.com/office/drawing/2014/main" id="{3FC27A9D-2A7C-4EA1-B290-C624EFC53768}"/>
              </a:ext>
            </a:extLst>
          </p:cNvPr>
          <p:cNvSpPr>
            <a:spLocks noGrp="1"/>
          </p:cNvSpPr>
          <p:nvPr>
            <p:ph idx="1"/>
          </p:nvPr>
        </p:nvSpPr>
        <p:spPr>
          <a:xfrm>
            <a:off x="614680" y="1343818"/>
            <a:ext cx="10739120" cy="4833145"/>
          </a:xfrm>
        </p:spPr>
        <p:txBody>
          <a:bodyPr>
            <a:normAutofit fontScale="77500" lnSpcReduction="20000"/>
          </a:bodyPr>
          <a:lstStyle/>
          <a:p>
            <a:r>
              <a:rPr lang="en-US" dirty="0">
                <a:effectLst/>
                <a:latin typeface="Calibri" panose="020F0502020204030204" pitchFamily="34" charset="0"/>
                <a:ea typeface="Calibri" panose="020F0502020204030204" pitchFamily="34" charset="0"/>
              </a:rPr>
              <a:t>Institutions and governance profoundly affect women’s status in the household, community, and society, in addition to affecting rural poverty, hunger, and malnutrition.</a:t>
            </a:r>
          </a:p>
          <a:p>
            <a:pPr lvl="1"/>
            <a:r>
              <a:rPr lang="en-US" sz="2800" dirty="0">
                <a:latin typeface="Calibri" panose="020F0502020204030204" pitchFamily="34" charset="0"/>
              </a:rPr>
              <a:t>Variety of tools to analyze and address the intersection of gender with institutions and governance.</a:t>
            </a:r>
          </a:p>
          <a:p>
            <a:r>
              <a:rPr lang="en-US" dirty="0"/>
              <a:t>Formal and informal arrangements/organizations.</a:t>
            </a:r>
          </a:p>
          <a:p>
            <a:r>
              <a:rPr lang="en-US" dirty="0"/>
              <a:t>Both are sources of power and are shaped by the distributions of power within society.</a:t>
            </a:r>
          </a:p>
          <a:p>
            <a:pPr lvl="1"/>
            <a:r>
              <a:rPr lang="en-US" sz="2800" dirty="0">
                <a:latin typeface="Calibri" panose="020F0502020204030204" pitchFamily="34" charset="0"/>
              </a:rPr>
              <a:t>Interaction with gender, as an important source of social and power differences, is therefore particularly relevant.</a:t>
            </a:r>
          </a:p>
          <a:p>
            <a:pPr lvl="1"/>
            <a:r>
              <a:rPr lang="en-US" sz="2800" i="1" dirty="0">
                <a:latin typeface="Calibri" panose="020F0502020204030204" pitchFamily="34" charset="0"/>
              </a:rPr>
              <a:t>Gender</a:t>
            </a:r>
            <a:r>
              <a:rPr lang="en-US" sz="2800" dirty="0">
                <a:latin typeface="Calibri" panose="020F0502020204030204" pitchFamily="34" charset="0"/>
              </a:rPr>
              <a:t>, as a socially constructed characteristics of men and women, boys and girls, is itself a fundamental social institution.</a:t>
            </a:r>
          </a:p>
          <a:p>
            <a:r>
              <a:rPr lang="en-US" sz="3200" dirty="0">
                <a:latin typeface="Calibri" panose="020F0502020204030204" pitchFamily="34" charset="0"/>
              </a:rPr>
              <a:t>Two important strands of research.</a:t>
            </a:r>
          </a:p>
          <a:p>
            <a:pPr marL="971550" lvl="1" indent="-514350">
              <a:buFont typeface="+mj-lt"/>
              <a:buAutoNum type="alphaUcPeriod"/>
            </a:pPr>
            <a:r>
              <a:rPr lang="en-US" sz="2800" dirty="0">
                <a:latin typeface="Calibri" panose="020F0502020204030204" pitchFamily="34" charset="0"/>
              </a:rPr>
              <a:t>How does gender shape institutions and governance, and how can one bring about gender responsive governance? </a:t>
            </a:r>
          </a:p>
          <a:p>
            <a:pPr marL="971550" lvl="1" indent="-514350">
              <a:buFont typeface="+mj-lt"/>
              <a:buAutoNum type="alphaUcPeriod"/>
            </a:pPr>
            <a:r>
              <a:rPr lang="en-US" sz="2800" dirty="0">
                <a:latin typeface="Calibri" panose="020F0502020204030204" pitchFamily="34" charset="0"/>
              </a:rPr>
              <a:t>Do institutions and governance differentially benefit women and men?</a:t>
            </a:r>
          </a:p>
        </p:txBody>
      </p:sp>
    </p:spTree>
    <p:extLst>
      <p:ext uri="{BB962C8B-B14F-4D97-AF65-F5344CB8AC3E}">
        <p14:creationId xmlns:p14="http://schemas.microsoft.com/office/powerpoint/2010/main" val="3285076090"/>
      </p:ext>
    </p:extLst>
  </p:cSld>
  <p:clrMapOvr>
    <a:masterClrMapping/>
  </p:clrMapOvr>
  <mc:AlternateContent xmlns:mc="http://schemas.openxmlformats.org/markup-compatibility/2006" xmlns:p14="http://schemas.microsoft.com/office/powerpoint/2010/main">
    <mc:Choice Requires="p14">
      <p:transition spd="slow" p14:dur="2000" advTm="95769"/>
    </mc:Choice>
    <mc:Fallback xmlns="">
      <p:transition spd="slow" advTm="957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FDCC-6255-42F7-8982-92727F9B4602}"/>
              </a:ext>
            </a:extLst>
          </p:cNvPr>
          <p:cNvSpPr>
            <a:spLocks noGrp="1"/>
          </p:cNvSpPr>
          <p:nvPr>
            <p:ph type="title"/>
          </p:nvPr>
        </p:nvSpPr>
        <p:spPr>
          <a:xfrm>
            <a:off x="614916" y="0"/>
            <a:ext cx="10515600" cy="1325563"/>
          </a:xfrm>
        </p:spPr>
        <p:txBody>
          <a:bodyPr/>
          <a:lstStyle/>
          <a:p>
            <a:r>
              <a:rPr lang="en-US" dirty="0"/>
              <a:t>Four main questions</a:t>
            </a:r>
          </a:p>
        </p:txBody>
      </p:sp>
      <p:sp>
        <p:nvSpPr>
          <p:cNvPr id="3" name="Content Placeholder 2">
            <a:extLst>
              <a:ext uri="{FF2B5EF4-FFF2-40B4-BE49-F238E27FC236}">
                <a16:creationId xmlns:a16="http://schemas.microsoft.com/office/drawing/2014/main" id="{22144B76-D725-404A-B32D-946095C5EC89}"/>
              </a:ext>
            </a:extLst>
          </p:cNvPr>
          <p:cNvSpPr>
            <a:spLocks noGrp="1"/>
          </p:cNvSpPr>
          <p:nvPr>
            <p:ph idx="1"/>
          </p:nvPr>
        </p:nvSpPr>
        <p:spPr>
          <a:xfrm>
            <a:off x="614916" y="1325563"/>
            <a:ext cx="10738884" cy="4851400"/>
          </a:xfrm>
        </p:spPr>
        <p:txBody>
          <a:bodyPr>
            <a:normAutofit/>
          </a:bodyPr>
          <a:lstStyle/>
          <a:p>
            <a:r>
              <a:rPr lang="en-US" dirty="0">
                <a:latin typeface="Calibri" panose="020F0502020204030204" pitchFamily="34" charset="0"/>
                <a:ea typeface="Calibri" panose="020F0502020204030204" pitchFamily="34" charset="0"/>
                <a:cs typeface="Arial" panose="020B0604020202020204" pitchFamily="34" charset="0"/>
              </a:rPr>
              <a:t>H</a:t>
            </a:r>
            <a:r>
              <a:rPr lang="en-US" dirty="0">
                <a:effectLst/>
                <a:latin typeface="Calibri" panose="020F0502020204030204" pitchFamily="34" charset="0"/>
                <a:ea typeface="Calibri" panose="020F0502020204030204" pitchFamily="34" charset="0"/>
                <a:cs typeface="Arial" panose="020B0604020202020204" pitchFamily="34" charset="0"/>
              </a:rPr>
              <a:t>ow frequently do tools analyze each of the two main strands of research identified above?</a:t>
            </a:r>
          </a:p>
          <a:p>
            <a:r>
              <a:rPr lang="en-US" dirty="0">
                <a:latin typeface="Calibri" panose="020F0502020204030204" pitchFamily="34" charset="0"/>
                <a:ea typeface="Calibri" panose="020F0502020204030204" pitchFamily="34" charset="0"/>
                <a:cs typeface="Arial" panose="020B0604020202020204" pitchFamily="34" charset="0"/>
              </a:rPr>
              <a:t>W</a:t>
            </a:r>
            <a:r>
              <a:rPr lang="en-US" dirty="0">
                <a:effectLst/>
                <a:latin typeface="Calibri" panose="020F0502020204030204" pitchFamily="34" charset="0"/>
                <a:ea typeface="Calibri" panose="020F0502020204030204" pitchFamily="34" charset="0"/>
                <a:cs typeface="Arial" panose="020B0604020202020204" pitchFamily="34" charset="0"/>
              </a:rPr>
              <a:t>hat </a:t>
            </a:r>
            <a:r>
              <a:rPr lang="en-US" i="1" dirty="0">
                <a:effectLst/>
                <a:latin typeface="Calibri" panose="020F0502020204030204" pitchFamily="34" charset="0"/>
                <a:ea typeface="Calibri" panose="020F0502020204030204" pitchFamily="34" charset="0"/>
                <a:cs typeface="Arial" panose="020B0604020202020204" pitchFamily="34" charset="0"/>
              </a:rPr>
              <a:t>methods</a:t>
            </a:r>
            <a:r>
              <a:rPr lang="en-US" dirty="0">
                <a:effectLst/>
                <a:latin typeface="Calibri" panose="020F0502020204030204" pitchFamily="34" charset="0"/>
                <a:ea typeface="Calibri" panose="020F0502020204030204" pitchFamily="34" charset="0"/>
                <a:cs typeface="Arial" panose="020B0604020202020204" pitchFamily="34" charset="0"/>
              </a:rPr>
              <a:t> are employed by tools considering various levels, sectors, and foci? </a:t>
            </a:r>
          </a:p>
          <a:p>
            <a:r>
              <a:rPr lang="en-US" dirty="0">
                <a:latin typeface="Calibri" panose="020F0502020204030204" pitchFamily="34" charset="0"/>
                <a:ea typeface="Calibri" panose="020F0502020204030204" pitchFamily="34" charset="0"/>
                <a:cs typeface="Arial" panose="020B0604020202020204" pitchFamily="34" charset="0"/>
              </a:rPr>
              <a:t>W</a:t>
            </a:r>
            <a:r>
              <a:rPr lang="en-US" dirty="0">
                <a:effectLst/>
                <a:latin typeface="Calibri" panose="020F0502020204030204" pitchFamily="34" charset="0"/>
                <a:ea typeface="Calibri" panose="020F0502020204030204" pitchFamily="34" charset="0"/>
                <a:cs typeface="Arial" panose="020B0604020202020204" pitchFamily="34" charset="0"/>
              </a:rPr>
              <a:t>hat </a:t>
            </a:r>
            <a:r>
              <a:rPr lang="en-US" i="1" dirty="0">
                <a:effectLst/>
                <a:latin typeface="Calibri" panose="020F0502020204030204" pitchFamily="34" charset="0"/>
                <a:ea typeface="Calibri" panose="020F0502020204030204" pitchFamily="34" charset="0"/>
                <a:cs typeface="Arial" panose="020B0604020202020204" pitchFamily="34" charset="0"/>
              </a:rPr>
              <a:t>types</a:t>
            </a:r>
            <a:r>
              <a:rPr lang="en-US" dirty="0">
                <a:effectLst/>
                <a:latin typeface="Calibri" panose="020F0502020204030204" pitchFamily="34" charset="0"/>
                <a:ea typeface="Calibri" panose="020F0502020204030204" pitchFamily="34" charset="0"/>
                <a:cs typeface="Arial" panose="020B0604020202020204" pitchFamily="34" charset="0"/>
              </a:rPr>
              <a:t> of tools consider various levels, sectors, and foci? </a:t>
            </a:r>
          </a:p>
          <a:p>
            <a:r>
              <a:rPr lang="en-US" dirty="0">
                <a:effectLst/>
                <a:latin typeface="Calibri" panose="020F0502020204030204" pitchFamily="34" charset="0"/>
                <a:ea typeface="Calibri" panose="020F0502020204030204" pitchFamily="34" charset="0"/>
                <a:cs typeface="Arial" panose="020B0604020202020204" pitchFamily="34" charset="0"/>
              </a:rPr>
              <a:t>Consider the role of intersectionality in the tools — to what extent do they permit analysis of only gender, versus gender and some other personal or group characteristic? </a:t>
            </a:r>
            <a:endParaRPr lang="en-US" sz="4000" dirty="0"/>
          </a:p>
        </p:txBody>
      </p:sp>
    </p:spTree>
    <p:extLst>
      <p:ext uri="{BB962C8B-B14F-4D97-AF65-F5344CB8AC3E}">
        <p14:creationId xmlns:p14="http://schemas.microsoft.com/office/powerpoint/2010/main" val="2952211607"/>
      </p:ext>
    </p:extLst>
  </p:cSld>
  <p:clrMapOvr>
    <a:masterClrMapping/>
  </p:clrMapOvr>
  <mc:AlternateContent xmlns:mc="http://schemas.openxmlformats.org/markup-compatibility/2006" xmlns:p14="http://schemas.microsoft.com/office/powerpoint/2010/main">
    <mc:Choice Requires="p14">
      <p:transition spd="slow" p14:dur="2000" advTm="44638"/>
    </mc:Choice>
    <mc:Fallback xmlns="">
      <p:transition spd="slow" advTm="446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66CA-DFCF-4C21-BA57-9C62109A7C3A}"/>
              </a:ext>
            </a:extLst>
          </p:cNvPr>
          <p:cNvSpPr>
            <a:spLocks noGrp="1"/>
          </p:cNvSpPr>
          <p:nvPr>
            <p:ph type="title"/>
          </p:nvPr>
        </p:nvSpPr>
        <p:spPr>
          <a:xfrm>
            <a:off x="614680" y="18255"/>
            <a:ext cx="10515600" cy="1325563"/>
          </a:xfrm>
        </p:spPr>
        <p:txBody>
          <a:bodyPr/>
          <a:lstStyle/>
          <a:p>
            <a:r>
              <a:rPr lang="en-US" dirty="0"/>
              <a:t>Purpose</a:t>
            </a:r>
          </a:p>
        </p:txBody>
      </p:sp>
      <p:sp>
        <p:nvSpPr>
          <p:cNvPr id="3" name="Content Placeholder 2">
            <a:extLst>
              <a:ext uri="{FF2B5EF4-FFF2-40B4-BE49-F238E27FC236}">
                <a16:creationId xmlns:a16="http://schemas.microsoft.com/office/drawing/2014/main" id="{E41B88B2-1E40-4A69-8C1E-947261A87190}"/>
              </a:ext>
            </a:extLst>
          </p:cNvPr>
          <p:cNvSpPr>
            <a:spLocks noGrp="1"/>
          </p:cNvSpPr>
          <p:nvPr>
            <p:ph idx="1"/>
          </p:nvPr>
        </p:nvSpPr>
        <p:spPr>
          <a:xfrm>
            <a:off x="614680" y="1343818"/>
            <a:ext cx="10739120" cy="4833145"/>
          </a:xfrm>
        </p:spPr>
        <p:txBody>
          <a:bodyPr>
            <a:normAutofit/>
          </a:bodyPr>
          <a:lstStyle/>
          <a:p>
            <a:r>
              <a:rPr lang="en-US" sz="2400" dirty="0">
                <a:effectLst/>
                <a:latin typeface="Calibri" panose="020F0502020204030204" pitchFamily="34" charset="0"/>
                <a:ea typeface="Times New Roman" panose="02020603050405020304" pitchFamily="18" charset="0"/>
              </a:rPr>
              <a:t>Help researchers, practitioners, and policymakers interested in either broad strand of research to identify tools to use.</a:t>
            </a:r>
          </a:p>
          <a:p>
            <a:r>
              <a:rPr lang="en-US" sz="2400" dirty="0">
                <a:latin typeface="Calibri" panose="020F0502020204030204" pitchFamily="34" charset="0"/>
                <a:ea typeface="Times New Roman" panose="02020603050405020304" pitchFamily="18" charset="0"/>
              </a:rPr>
              <a:t>H</a:t>
            </a:r>
            <a:r>
              <a:rPr lang="en-US" sz="2400" dirty="0">
                <a:effectLst/>
                <a:latin typeface="Calibri" panose="020F0502020204030204" pitchFamily="34" charset="0"/>
                <a:ea typeface="Times New Roman" panose="02020603050405020304" pitchFamily="18" charset="0"/>
              </a:rPr>
              <a:t>elp those who develop tools identify gaps in existing sets for which new development may be useful. </a:t>
            </a:r>
          </a:p>
          <a:p>
            <a:r>
              <a:rPr lang="en-US" sz="2400" dirty="0">
                <a:effectLst/>
                <a:latin typeface="Calibri" panose="020F0502020204030204" pitchFamily="34" charset="0"/>
                <a:ea typeface="Calibri" panose="020F0502020204030204" pitchFamily="34" charset="0"/>
              </a:rPr>
              <a:t>Focus on the interaction between gender and other institutions, including the governance environment.</a:t>
            </a:r>
          </a:p>
          <a:p>
            <a:pPr lvl="1"/>
            <a:r>
              <a:rPr lang="en-US" sz="2000" dirty="0">
                <a:effectLst/>
                <a:latin typeface="Calibri" panose="020F0502020204030204" pitchFamily="34" charset="0"/>
                <a:ea typeface="Calibri" panose="020F0502020204030204" pitchFamily="34" charset="0"/>
              </a:rPr>
              <a:t>Gendered access to key outcomes such as tenure security, public sector services, and participation in and influence over organizations governing livelihood opportunities.</a:t>
            </a:r>
            <a:endParaRPr lang="en-US" sz="2000" dirty="0">
              <a:latin typeface="Calibri" panose="020F0502020204030204" pitchFamily="34" charset="0"/>
              <a:ea typeface="Calibri" panose="020F0502020204030204" pitchFamily="34" charset="0"/>
            </a:endParaRPr>
          </a:p>
          <a:p>
            <a:r>
              <a:rPr lang="en-US" sz="2400" dirty="0">
                <a:solidFill>
                  <a:srgbClr val="000000"/>
                </a:solidFill>
                <a:effectLst/>
                <a:latin typeface="Calibri" panose="020F0502020204030204" pitchFamily="34" charset="0"/>
                <a:ea typeface="Calibri" panose="020F0502020204030204" pitchFamily="34" charset="0"/>
              </a:rPr>
              <a:t>Focus is on tools that are applicable to research and practice related to rural development or agri-food systems</a:t>
            </a:r>
          </a:p>
          <a:p>
            <a:pPr lvl="1"/>
            <a:r>
              <a:rPr lang="en-US" sz="2000" dirty="0">
                <a:solidFill>
                  <a:srgbClr val="000000"/>
                </a:solidFill>
                <a:effectLst/>
                <a:latin typeface="Calibri" panose="020F0502020204030204" pitchFamily="34" charset="0"/>
                <a:ea typeface="Calibri" panose="020F0502020204030204" pitchFamily="34" charset="0"/>
              </a:rPr>
              <a:t>Predominately in a developing country context </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5250146"/>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7E1B-B220-4229-8D3D-7092969DBF1E}"/>
              </a:ext>
            </a:extLst>
          </p:cNvPr>
          <p:cNvSpPr>
            <a:spLocks noGrp="1"/>
          </p:cNvSpPr>
          <p:nvPr>
            <p:ph type="title"/>
          </p:nvPr>
        </p:nvSpPr>
        <p:spPr>
          <a:xfrm>
            <a:off x="695960" y="0"/>
            <a:ext cx="10515600" cy="1325563"/>
          </a:xfrm>
        </p:spPr>
        <p:txBody>
          <a:bodyPr/>
          <a:lstStyle/>
          <a:p>
            <a:r>
              <a:rPr lang="en-US" dirty="0"/>
              <a:t>Methods: screening process</a:t>
            </a:r>
          </a:p>
        </p:txBody>
      </p:sp>
      <p:sp>
        <p:nvSpPr>
          <p:cNvPr id="3" name="Content Placeholder 2">
            <a:extLst>
              <a:ext uri="{FF2B5EF4-FFF2-40B4-BE49-F238E27FC236}">
                <a16:creationId xmlns:a16="http://schemas.microsoft.com/office/drawing/2014/main" id="{BB335852-D969-442C-8F78-09E10BED5EFA}"/>
              </a:ext>
            </a:extLst>
          </p:cNvPr>
          <p:cNvSpPr>
            <a:spLocks noGrp="1"/>
          </p:cNvSpPr>
          <p:nvPr>
            <p:ph idx="1"/>
          </p:nvPr>
        </p:nvSpPr>
        <p:spPr>
          <a:xfrm>
            <a:off x="695960" y="1325563"/>
            <a:ext cx="10657840" cy="4851400"/>
          </a:xfrm>
        </p:spPr>
        <p:txBody>
          <a:bodyPr>
            <a:normAutofit fontScale="92500" lnSpcReduction="10000"/>
          </a:bodyPr>
          <a:lstStyle/>
          <a:p>
            <a:r>
              <a:rPr lang="en-US" sz="2400" dirty="0">
                <a:latin typeface="Calibri" panose="020F0502020204030204" pitchFamily="34" charset="0"/>
                <a:ea typeface="Calibri" panose="020F0502020204030204" pitchFamily="34" charset="0"/>
                <a:cs typeface="Arial" panose="020B0604020202020204" pitchFamily="34" charset="0"/>
              </a:rPr>
              <a:t>69 tools identified. </a:t>
            </a:r>
          </a:p>
          <a:p>
            <a:r>
              <a:rPr lang="en-US" sz="2400" dirty="0">
                <a:latin typeface="Calibri" panose="020F0502020204030204" pitchFamily="34" charset="0"/>
                <a:ea typeface="Calibri" panose="020F0502020204030204" pitchFamily="34" charset="0"/>
                <a:cs typeface="Arial" panose="020B0604020202020204" pitchFamily="34" charset="0"/>
              </a:rPr>
              <a:t>Scope of tools: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a:r>
              <a:rPr lang="en-US" sz="1800" dirty="0">
                <a:effectLst/>
                <a:latin typeface="Calibri" panose="020F0502020204030204" pitchFamily="34" charset="0"/>
                <a:ea typeface="Calibri" panose="020F0502020204030204" pitchFamily="34" charset="0"/>
                <a:cs typeface="Arial" panose="020B0604020202020204" pitchFamily="34" charset="0"/>
              </a:rPr>
              <a:t>Documents presenting a methodology, guidance, or set of questions</a:t>
            </a:r>
            <a:r>
              <a:rPr lang="en-US" sz="1800" i="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for either measuring or promoting women’s empowerment and good governance more broadly. </a:t>
            </a:r>
          </a:p>
          <a:p>
            <a:pPr lvl="1"/>
            <a:r>
              <a:rPr lang="en-US" sz="1800" dirty="0">
                <a:effectLst/>
                <a:latin typeface="Calibri" panose="020F0502020204030204" pitchFamily="34" charset="0"/>
                <a:ea typeface="Calibri" panose="020F0502020204030204" pitchFamily="34" charset="0"/>
                <a:cs typeface="Arial" panose="020B0604020202020204" pitchFamily="34" charset="0"/>
              </a:rPr>
              <a:t>Omits papers and knowledge products whose primary purpose is to disseminate evidence.</a:t>
            </a:r>
          </a:p>
          <a:p>
            <a:pPr lvl="1"/>
            <a:r>
              <a:rPr lang="en-US" sz="1800" dirty="0">
                <a:effectLst/>
                <a:latin typeface="Calibri" panose="020F0502020204030204" pitchFamily="34" charset="0"/>
                <a:ea typeface="Calibri" panose="020F0502020204030204" pitchFamily="34" charset="0"/>
                <a:cs typeface="Arial" panose="020B0604020202020204" pitchFamily="34" charset="0"/>
              </a:rPr>
              <a:t>Wide range of </a:t>
            </a:r>
            <a:r>
              <a:rPr lang="en-US" sz="1800" dirty="0" err="1">
                <a:effectLst/>
                <a:latin typeface="Calibri" panose="020F0502020204030204" pitchFamily="34" charset="0"/>
                <a:ea typeface="Calibri" panose="020F0502020204030204" pitchFamily="34" charset="0"/>
                <a:cs typeface="Arial" panose="020B0604020202020204" pitchFamily="34" charset="0"/>
              </a:rPr>
              <a:t>secotrs</a:t>
            </a:r>
            <a:r>
              <a:rPr lang="en-US" sz="1800" dirty="0">
                <a:effectLst/>
                <a:latin typeface="Calibri" panose="020F0502020204030204" pitchFamily="34" charset="0"/>
                <a:ea typeface="Calibri" panose="020F0502020204030204" pitchFamily="34" charset="0"/>
                <a:cs typeface="Arial" panose="020B0604020202020204" pitchFamily="34" charset="0"/>
              </a:rPr>
              <a:t> and themes relevant to food systems and or governance in rural areas</a:t>
            </a:r>
          </a:p>
          <a:p>
            <a:r>
              <a:rPr lang="en-US" sz="2400" dirty="0">
                <a:effectLst/>
                <a:latin typeface="Calibri" panose="020F0502020204030204" pitchFamily="34" charset="0"/>
                <a:ea typeface="Calibri" panose="020F0502020204030204" pitchFamily="34" charset="0"/>
                <a:cs typeface="Arial" panose="020B0604020202020204" pitchFamily="34" charset="0"/>
              </a:rPr>
              <a:t>Outreach to experts working on governance and institutions, and/or gender issues</a:t>
            </a:r>
          </a:p>
          <a:p>
            <a:pPr lvl="1"/>
            <a:r>
              <a:rPr lang="en-US" sz="1800" dirty="0">
                <a:effectLst/>
                <a:latin typeface="Calibri" panose="020F0502020204030204" pitchFamily="34" charset="0"/>
                <a:ea typeface="Calibri" panose="020F0502020204030204" pitchFamily="34" charset="0"/>
                <a:cs typeface="Arial" panose="020B0604020202020204" pitchFamily="34" charset="0"/>
              </a:rPr>
              <a:t>Snowballing approach.</a:t>
            </a:r>
          </a:p>
          <a:p>
            <a:r>
              <a:rPr lang="en-US" sz="2400" dirty="0">
                <a:effectLst/>
                <a:latin typeface="Calibri" panose="020F0502020204030204" pitchFamily="34" charset="0"/>
                <a:ea typeface="Calibri" panose="020F0502020204030204" pitchFamily="34" charset="0"/>
                <a:cs typeface="Arial" panose="020B0604020202020204" pitchFamily="34" charset="0"/>
              </a:rPr>
              <a:t>Internet searches using four key words and phrases: </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Arial" panose="020B0604020202020204" pitchFamily="34" charset="0"/>
              </a:rPr>
              <a:t>Tools</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Arial" panose="020B0604020202020204" pitchFamily="34" charset="0"/>
              </a:rPr>
              <a:t>governance or institutions</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Arial" panose="020B0604020202020204" pitchFamily="34" charset="0"/>
              </a:rPr>
              <a:t>rural or agriculture</a:t>
            </a:r>
          </a:p>
          <a:p>
            <a:pPr marL="800100" lvl="1" indent="-342900">
              <a:buFont typeface="+mj-lt"/>
              <a:buAutoNum type="alphaLcPeriod"/>
            </a:pPr>
            <a:r>
              <a:rPr lang="en-US" sz="1800" dirty="0">
                <a:effectLst/>
                <a:latin typeface="Calibri" panose="020F0502020204030204" pitchFamily="34" charset="0"/>
                <a:ea typeface="Calibri" panose="020F0502020204030204" pitchFamily="34" charset="0"/>
                <a:cs typeface="Arial" panose="020B0604020202020204" pitchFamily="34" charset="0"/>
              </a:rPr>
              <a:t>gender or women</a:t>
            </a:r>
          </a:p>
          <a:p>
            <a:r>
              <a:rPr lang="en-US" sz="2400" dirty="0">
                <a:latin typeface="Calibri" panose="020F0502020204030204" pitchFamily="34" charset="0"/>
                <a:ea typeface="Calibri" panose="020F0502020204030204" pitchFamily="34" charset="0"/>
                <a:cs typeface="Arial" panose="020B0604020202020204" pitchFamily="34" charset="0"/>
              </a:rPr>
              <a:t>F</a:t>
            </a:r>
            <a:r>
              <a:rPr lang="en-US" sz="2400" dirty="0">
                <a:effectLst/>
                <a:latin typeface="Calibri" panose="020F0502020204030204" pitchFamily="34" charset="0"/>
                <a:ea typeface="Calibri" panose="020F0502020204030204" pitchFamily="34" charset="0"/>
                <a:cs typeface="Arial" panose="020B0604020202020204" pitchFamily="34" charset="0"/>
              </a:rPr>
              <a:t>ormal publications and grey literature.</a:t>
            </a:r>
          </a:p>
          <a:p>
            <a:r>
              <a:rPr lang="en-US" sz="2400" dirty="0">
                <a:latin typeface="Calibri" panose="020F0502020204030204" pitchFamily="34" charset="0"/>
                <a:cs typeface="Arial" panose="020B0604020202020204" pitchFamily="34" charset="0"/>
              </a:rPr>
              <a:t>Extensive list; but not exhaustive.</a:t>
            </a:r>
            <a:endParaRPr lang="en-US" sz="3200" dirty="0"/>
          </a:p>
        </p:txBody>
      </p:sp>
    </p:spTree>
    <p:extLst>
      <p:ext uri="{BB962C8B-B14F-4D97-AF65-F5344CB8AC3E}">
        <p14:creationId xmlns:p14="http://schemas.microsoft.com/office/powerpoint/2010/main" val="4010331136"/>
      </p:ext>
    </p:extLst>
  </p:cSld>
  <p:clrMapOvr>
    <a:masterClrMapping/>
  </p:clrMapOvr>
  <mc:AlternateContent xmlns:mc="http://schemas.openxmlformats.org/markup-compatibility/2006" xmlns:p14="http://schemas.microsoft.com/office/powerpoint/2010/main">
    <mc:Choice Requires="p14">
      <p:transition spd="slow" p14:dur="2000" advTm="88208"/>
    </mc:Choice>
    <mc:Fallback xmlns="">
      <p:transition spd="slow" advTm="882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C5FC-123E-43AB-93DC-B8FDD29AA7D2}"/>
              </a:ext>
            </a:extLst>
          </p:cNvPr>
          <p:cNvSpPr>
            <a:spLocks noGrp="1"/>
          </p:cNvSpPr>
          <p:nvPr>
            <p:ph type="title"/>
          </p:nvPr>
        </p:nvSpPr>
        <p:spPr/>
        <p:txBody>
          <a:bodyPr/>
          <a:lstStyle/>
          <a:p>
            <a:r>
              <a:rPr lang="en-US" dirty="0"/>
              <a:t>Methods: tool classification</a:t>
            </a:r>
            <a:endParaRPr lang="en-US" dirty="0">
              <a:highlight>
                <a:srgbClr val="FFFF00"/>
              </a:highlight>
            </a:endParaRPr>
          </a:p>
        </p:txBody>
      </p:sp>
      <p:sp>
        <p:nvSpPr>
          <p:cNvPr id="3" name="Content Placeholder 2">
            <a:extLst>
              <a:ext uri="{FF2B5EF4-FFF2-40B4-BE49-F238E27FC236}">
                <a16:creationId xmlns:a16="http://schemas.microsoft.com/office/drawing/2014/main" id="{71FD9175-4A29-4060-99D8-01EAB947D6A5}"/>
              </a:ext>
            </a:extLst>
          </p:cNvPr>
          <p:cNvSpPr>
            <a:spLocks noGrp="1"/>
          </p:cNvSpPr>
          <p:nvPr>
            <p:ph sz="half" idx="1"/>
          </p:nvPr>
        </p:nvSpPr>
        <p:spPr>
          <a:xfrm>
            <a:off x="838200" y="1690688"/>
            <a:ext cx="5181600" cy="4486275"/>
          </a:xfrm>
        </p:spPr>
        <p:txBody>
          <a:bodyPr>
            <a:normAutofit fontScale="92500" lnSpcReduction="20000"/>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Strand of research</a:t>
            </a:r>
          </a:p>
          <a:p>
            <a:pPr marL="571500" lvl="1" indent="-342900">
              <a:lnSpc>
                <a:spcPct val="107000"/>
              </a:lnSpc>
              <a:spcBef>
                <a:spcPts val="0"/>
              </a:spcBef>
              <a:spcAft>
                <a:spcPts val="800"/>
              </a:spcAft>
              <a:buFont typeface="Courier New" panose="02070309020205020404" pitchFamily="49" charset="0"/>
              <a:buChar char="o"/>
            </a:pPr>
            <a:r>
              <a:rPr lang="en-US" sz="1900" dirty="0">
                <a:latin typeface="Calibri" panose="020F0502020204030204" pitchFamily="34" charset="0"/>
                <a:ea typeface="Calibri" panose="020F0502020204030204" pitchFamily="34" charset="0"/>
                <a:cs typeface="Arial" panose="020B0604020202020204" pitchFamily="34" charset="0"/>
              </a:rPr>
              <a:t>A) </a:t>
            </a:r>
            <a:r>
              <a:rPr lang="en-US" sz="1900" i="1" dirty="0">
                <a:latin typeface="Calibri" panose="020F0502020204030204" pitchFamily="34" charset="0"/>
                <a:ea typeface="Calibri" panose="020F0502020204030204" pitchFamily="34" charset="0"/>
                <a:cs typeface="Arial" panose="020B0604020202020204" pitchFamily="34" charset="0"/>
              </a:rPr>
              <a:t>how does gender shape institutions and governance, and how can one bring about gender responsive governance? </a:t>
            </a:r>
            <a:r>
              <a:rPr lang="en-US" sz="1900" dirty="0">
                <a:latin typeface="Calibri" panose="020F0502020204030204" pitchFamily="34" charset="0"/>
                <a:ea typeface="Calibri" panose="020F0502020204030204" pitchFamily="34" charset="0"/>
                <a:cs typeface="Arial" panose="020B0604020202020204" pitchFamily="34" charset="0"/>
              </a:rPr>
              <a:t>and B) </a:t>
            </a:r>
            <a:r>
              <a:rPr lang="en-US" sz="1900" i="1" dirty="0">
                <a:latin typeface="Calibri" panose="020F0502020204030204" pitchFamily="34" charset="0"/>
                <a:ea typeface="Calibri" panose="020F0502020204030204" pitchFamily="34" charset="0"/>
                <a:cs typeface="Arial" panose="020B0604020202020204" pitchFamily="34" charset="0"/>
              </a:rPr>
              <a:t>do institutions and governance differentially benefit women and men?</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Methods </a:t>
            </a:r>
          </a:p>
          <a:p>
            <a:pPr marL="5143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cs typeface="Arial" panose="020B0604020202020204" pitchFamily="34" charset="0"/>
              </a:rPr>
              <a:t>Quantitative; Qualitative; Mixed</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Types</a:t>
            </a:r>
          </a:p>
          <a:p>
            <a:pPr marL="51435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Framework; Data collection; Implementation guidance; Participatory implementation guidance; Monitoring and Evaluation (M&amp;E); Toolkit</a:t>
            </a:r>
          </a:p>
          <a:p>
            <a:pPr mar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Gender focus</a:t>
            </a:r>
          </a:p>
          <a:p>
            <a:pPr marL="5143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cs typeface="Arial" panose="020B0604020202020204" pitchFamily="34" charset="0"/>
              </a:rPr>
              <a:t>Primary; Secondary ; Gender not considered</a:t>
            </a:r>
          </a:p>
        </p:txBody>
      </p:sp>
      <p:sp>
        <p:nvSpPr>
          <p:cNvPr id="4" name="Content Placeholder 3">
            <a:extLst>
              <a:ext uri="{FF2B5EF4-FFF2-40B4-BE49-F238E27FC236}">
                <a16:creationId xmlns:a16="http://schemas.microsoft.com/office/drawing/2014/main" id="{A27187E0-6A2F-410B-ABCD-5A0C9DFC255F}"/>
              </a:ext>
            </a:extLst>
          </p:cNvPr>
          <p:cNvSpPr>
            <a:spLocks noGrp="1"/>
          </p:cNvSpPr>
          <p:nvPr>
            <p:ph sz="half" idx="2"/>
          </p:nvPr>
        </p:nvSpPr>
        <p:spPr>
          <a:xfrm>
            <a:off x="6172200" y="1690688"/>
            <a:ext cx="5181600" cy="4486275"/>
          </a:xfrm>
        </p:spPr>
        <p:txBody>
          <a:bodyPr>
            <a:normAutofit fontScale="92500" lnSpcReduction="20000"/>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Intersectionality</a:t>
            </a:r>
          </a:p>
          <a:p>
            <a:pPr marL="571500" lvl="1" indent="-34290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cs typeface="Arial" panose="020B0604020202020204" pitchFamily="34" charset="0"/>
              </a:rPr>
              <a:t>Age; Education; Ethnicity; Socio-economic status</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Level/ scale of governance and institutions</a:t>
            </a:r>
          </a:p>
          <a:p>
            <a:pPr marL="5143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cs typeface="Arial" panose="020B0604020202020204" pitchFamily="34" charset="0"/>
              </a:rPr>
              <a:t>Household; Community; Group; National; Sub-national;…</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Sector/ theme</a:t>
            </a:r>
          </a:p>
          <a:p>
            <a:pPr marL="514350" lvl="1" indent="-285750">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Arial" panose="020B0604020202020204" pitchFamily="34" charset="0"/>
              </a:rPr>
              <a:t>NRM; Political engagement; WASH; Social networks; Agriculture and markets; ... </a:t>
            </a:r>
          </a:p>
          <a:p>
            <a:pPr marL="0" marR="0">
              <a:lnSpc>
                <a:spcPct val="107000"/>
              </a:lnSpc>
              <a:spcBef>
                <a:spcPts val="0"/>
              </a:spcBef>
              <a:spcAft>
                <a:spcPts val="800"/>
              </a:spcAft>
            </a:pPr>
            <a:r>
              <a:rPr lang="en-US" sz="2000" dirty="0">
                <a:latin typeface="Calibri" panose="020F0502020204030204" pitchFamily="34" charset="0"/>
                <a:cs typeface="Arial" panose="020B0604020202020204" pitchFamily="34" charset="0"/>
              </a:rPr>
              <a:t>Foci</a:t>
            </a:r>
          </a:p>
          <a:p>
            <a:pPr marL="514350" lvl="1" indent="-285750">
              <a:lnSpc>
                <a:spcPct val="107000"/>
              </a:lnSpc>
              <a:spcBef>
                <a:spcPts val="0"/>
              </a:spcBef>
              <a:spcAft>
                <a:spcPts val="800"/>
              </a:spcAft>
              <a:buFont typeface="Courier New" panose="02070309020205020404" pitchFamily="49" charset="0"/>
              <a:buChar char="o"/>
            </a:pPr>
            <a:r>
              <a:rPr lang="en-US" sz="1800" dirty="0">
                <a:latin typeface="Calibri" panose="020F0502020204030204" pitchFamily="34" charset="0"/>
                <a:cs typeface="Arial" panose="020B0604020202020204" pitchFamily="34" charset="0"/>
              </a:rPr>
              <a:t>Access to resources; Collective action; Equity; Leadership; Participation in groups; Political participation; Rights/tenure;…</a:t>
            </a:r>
          </a:p>
          <a:p>
            <a:pPr marL="0" marR="0">
              <a:lnSpc>
                <a:spcPct val="107000"/>
              </a:lnSpc>
              <a:spcBef>
                <a:spcPts val="0"/>
              </a:spcBef>
              <a:spcAft>
                <a:spcPts val="800"/>
              </a:spcAft>
            </a:pPr>
            <a:endParaRPr 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7983961"/>
      </p:ext>
    </p:extLst>
  </p:cSld>
  <p:clrMapOvr>
    <a:masterClrMapping/>
  </p:clrMapOvr>
  <mc:AlternateContent xmlns:mc="http://schemas.openxmlformats.org/markup-compatibility/2006" xmlns:p14="http://schemas.microsoft.com/office/powerpoint/2010/main">
    <mc:Choice Requires="p14">
      <p:transition spd="slow" p14:dur="2000" advTm="105660"/>
    </mc:Choice>
    <mc:Fallback xmlns="">
      <p:transition spd="slow" advTm="10566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C38B-24F4-4AA7-98FB-A51560E2F78A}"/>
              </a:ext>
            </a:extLst>
          </p:cNvPr>
          <p:cNvSpPr>
            <a:spLocks noGrp="1"/>
          </p:cNvSpPr>
          <p:nvPr>
            <p:ph type="title"/>
          </p:nvPr>
        </p:nvSpPr>
        <p:spPr>
          <a:xfrm>
            <a:off x="641114" y="14251"/>
            <a:ext cx="10515600" cy="1325563"/>
          </a:xfrm>
        </p:spPr>
        <p:txBody>
          <a:bodyPr/>
          <a:lstStyle/>
          <a:p>
            <a:r>
              <a:rPr lang="en-US" dirty="0"/>
              <a:t>Sample tools</a:t>
            </a:r>
          </a:p>
        </p:txBody>
      </p:sp>
      <p:pic>
        <p:nvPicPr>
          <p:cNvPr id="9" name="Content Placeholder 8" descr="Graphical user interface, application&#10;&#10;Description automatically generated">
            <a:extLst>
              <a:ext uri="{FF2B5EF4-FFF2-40B4-BE49-F238E27FC236}">
                <a16:creationId xmlns:a16="http://schemas.microsoft.com/office/drawing/2014/main" id="{B5B8B9A2-717D-4BAF-A3D5-A0D1BADC05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057059" y="587295"/>
            <a:ext cx="2572815" cy="3645688"/>
          </a:xfrm>
        </p:spPr>
      </p:pic>
      <p:graphicFrame>
        <p:nvGraphicFramePr>
          <p:cNvPr id="11" name="Content Placeholder 10">
            <a:extLst>
              <a:ext uri="{FF2B5EF4-FFF2-40B4-BE49-F238E27FC236}">
                <a16:creationId xmlns:a16="http://schemas.microsoft.com/office/drawing/2014/main" id="{FE6D9A0D-2155-4260-94DA-83444607E1F4}"/>
              </a:ext>
            </a:extLst>
          </p:cNvPr>
          <p:cNvGraphicFramePr>
            <a:graphicFrameLocks noGrp="1"/>
          </p:cNvGraphicFramePr>
          <p:nvPr>
            <p:ph sz="half" idx="1"/>
            <p:extLst>
              <p:ext uri="{D42A27DB-BD31-4B8C-83A1-F6EECF244321}">
                <p14:modId xmlns:p14="http://schemas.microsoft.com/office/powerpoint/2010/main" val="1050415588"/>
              </p:ext>
            </p:extLst>
          </p:nvPr>
        </p:nvGraphicFramePr>
        <p:xfrm>
          <a:off x="425414" y="988360"/>
          <a:ext cx="7918095" cy="5125720"/>
        </p:xfrm>
        <a:graphic>
          <a:graphicData uri="http://schemas.openxmlformats.org/drawingml/2006/table">
            <a:tbl>
              <a:tblPr firstRow="1" bandRow="1">
                <a:tableStyleId>{5C22544A-7EE6-4342-B048-85BDC9FD1C3A}</a:tableStyleId>
              </a:tblPr>
              <a:tblGrid>
                <a:gridCol w="1708186">
                  <a:extLst>
                    <a:ext uri="{9D8B030D-6E8A-4147-A177-3AD203B41FA5}">
                      <a16:colId xmlns:a16="http://schemas.microsoft.com/office/drawing/2014/main" val="273569105"/>
                    </a:ext>
                  </a:extLst>
                </a:gridCol>
                <a:gridCol w="4673600">
                  <a:extLst>
                    <a:ext uri="{9D8B030D-6E8A-4147-A177-3AD203B41FA5}">
                      <a16:colId xmlns:a16="http://schemas.microsoft.com/office/drawing/2014/main" val="770031125"/>
                    </a:ext>
                  </a:extLst>
                </a:gridCol>
                <a:gridCol w="1536309">
                  <a:extLst>
                    <a:ext uri="{9D8B030D-6E8A-4147-A177-3AD203B41FA5}">
                      <a16:colId xmlns:a16="http://schemas.microsoft.com/office/drawing/2014/main" val="3535309333"/>
                    </a:ext>
                  </a:extLst>
                </a:gridCol>
              </a:tblGrid>
              <a:tr h="370840">
                <a:tc>
                  <a:txBody>
                    <a:bodyPr/>
                    <a:lstStyle/>
                    <a:p>
                      <a:r>
                        <a:rPr lang="en-US" dirty="0"/>
                        <a:t>Title</a:t>
                      </a:r>
                    </a:p>
                  </a:txBody>
                  <a:tcPr/>
                </a:tc>
                <a:tc>
                  <a:txBody>
                    <a:bodyPr/>
                    <a:lstStyle/>
                    <a:p>
                      <a:r>
                        <a:rPr lang="en-US" dirty="0"/>
                        <a:t>Objective</a:t>
                      </a:r>
                    </a:p>
                  </a:txBody>
                  <a:tcPr/>
                </a:tc>
                <a:tc>
                  <a:txBody>
                    <a:bodyPr/>
                    <a:lstStyle/>
                    <a:p>
                      <a:r>
                        <a:rPr lang="en-US" dirty="0"/>
                        <a:t>Type</a:t>
                      </a:r>
                    </a:p>
                  </a:txBody>
                  <a:tcPr/>
                </a:tc>
                <a:extLst>
                  <a:ext uri="{0D108BD9-81ED-4DB2-BD59-A6C34878D82A}">
                    <a16:rowId xmlns:a16="http://schemas.microsoft.com/office/drawing/2014/main" val="903282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How are we doing? </a:t>
                      </a:r>
                    </a:p>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Enable participatory reflective monitoring and assess effective participation in multi-stakeholder forums (MSFs) for natural resource governance.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Participatory implantation guide; M&amp;E</a:t>
                      </a:r>
                    </a:p>
                  </a:txBody>
                  <a:tcPr/>
                </a:tc>
                <a:extLst>
                  <a:ext uri="{0D108BD9-81ED-4DB2-BD59-A6C34878D82A}">
                    <a16:rowId xmlns:a16="http://schemas.microsoft.com/office/drawing/2014/main" val="390910327"/>
                  </a:ext>
                </a:extLst>
              </a:tr>
              <a:tr h="370840">
                <a:tc>
                  <a:txBody>
                    <a:bodyPr/>
                    <a:lstStyle/>
                    <a:p>
                      <a:r>
                        <a:rPr lang="en-US" sz="1600" b="1" dirty="0"/>
                        <a:t>General Collective Efficacy Scale</a:t>
                      </a:r>
                    </a:p>
                  </a:txBody>
                  <a:tcPr/>
                </a:tc>
                <a:tc>
                  <a:txBody>
                    <a:bodyPr/>
                    <a:lstStyle/>
                    <a:p>
                      <a:r>
                        <a:rPr lang="en-US" sz="1600" dirty="0"/>
                        <a:t>A 26-item measure of collective efficacy  mechanisms (social response; social networks and personal agency; social attachment; common vision; associational participation; and community organization and leadership).</a:t>
                      </a:r>
                    </a:p>
                  </a:txBody>
                  <a:tcPr/>
                </a:tc>
                <a:tc>
                  <a:txBody>
                    <a:bodyPr/>
                    <a:lstStyle/>
                    <a:p>
                      <a:r>
                        <a:rPr lang="en-US" sz="1600" dirty="0"/>
                        <a:t>Data collection</a:t>
                      </a:r>
                    </a:p>
                  </a:txBody>
                  <a:tcPr/>
                </a:tc>
                <a:extLst>
                  <a:ext uri="{0D108BD9-81ED-4DB2-BD59-A6C34878D82A}">
                    <a16:rowId xmlns:a16="http://schemas.microsoft.com/office/drawing/2014/main" val="3384264739"/>
                  </a:ext>
                </a:extLst>
              </a:tr>
              <a:tr h="370840">
                <a:tc>
                  <a:txBody>
                    <a:bodyPr/>
                    <a:lstStyle/>
                    <a:p>
                      <a:r>
                        <a:rPr lang="en-US" sz="1600" b="1" dirty="0"/>
                        <a:t>Women's Voices in Open, Inclusive Communities and Effective Spaces (VOICES)</a:t>
                      </a:r>
                    </a:p>
                  </a:txBody>
                  <a:tcPr/>
                </a:tc>
                <a:tc>
                  <a:txBody>
                    <a:bodyPr/>
                    <a:lstStyle/>
                    <a:p>
                      <a:r>
                        <a:rPr lang="en-US" sz="1600" dirty="0"/>
                        <a:t>Measures of social cohesion and collective efficacy, and structural and cognitive social capital (types of groups in which women participate; reasons why women do or do not attend/participate in community meetings; women's awareness of their legal rights;…).</a:t>
                      </a:r>
                    </a:p>
                  </a:txBody>
                  <a:tcPr/>
                </a:tc>
                <a:tc>
                  <a:txBody>
                    <a:bodyPr/>
                    <a:lstStyle/>
                    <a:p>
                      <a:r>
                        <a:rPr lang="en-US" sz="1600" dirty="0"/>
                        <a:t>Data collection</a:t>
                      </a:r>
                    </a:p>
                  </a:txBody>
                  <a:tcPr/>
                </a:tc>
                <a:extLst>
                  <a:ext uri="{0D108BD9-81ED-4DB2-BD59-A6C34878D82A}">
                    <a16:rowId xmlns:a16="http://schemas.microsoft.com/office/drawing/2014/main" val="25091767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Forest tenure pathways to gender </a:t>
                      </a:r>
                      <a:r>
                        <a:rPr lang="en-US" sz="1600" b="1" kern="1200" dirty="0">
                          <a:solidFill>
                            <a:schemeClr val="dk1"/>
                          </a:solidFill>
                          <a:latin typeface="+mn-lt"/>
                          <a:ea typeface="+mn-ea"/>
                          <a:cs typeface="+mn-cs"/>
                        </a:rPr>
                        <a:t>equality</a:t>
                      </a:r>
                      <a:r>
                        <a:rPr lang="en-US" sz="1600" b="1" dirty="0"/>
                        <a:t>: A practitioner´s guide</a:t>
                      </a:r>
                    </a:p>
                  </a:txBody>
                  <a:tcPr/>
                </a:tc>
                <a:tc>
                  <a:txBody>
                    <a:bodyPr/>
                    <a:lstStyle/>
                    <a:p>
                      <a:r>
                        <a:rPr lang="en-US" sz="1600" dirty="0"/>
                        <a:t>Proposes diagnostic analysis to create an empirical foundation for change that support the design and implementation of  gender-responsive forest tenure reform at various scales. Multi-level, (policy, national, subnational, community level)</a:t>
                      </a:r>
                    </a:p>
                  </a:txBody>
                  <a:tcPr/>
                </a:tc>
                <a:tc>
                  <a:txBody>
                    <a:bodyPr/>
                    <a:lstStyle/>
                    <a:p>
                      <a:r>
                        <a:rPr lang="en-US" sz="1600" dirty="0"/>
                        <a:t>Implementation</a:t>
                      </a:r>
                    </a:p>
                    <a:p>
                      <a:r>
                        <a:rPr lang="en-US" sz="1600" dirty="0"/>
                        <a:t>guide</a:t>
                      </a:r>
                    </a:p>
                  </a:txBody>
                  <a:tcPr/>
                </a:tc>
                <a:extLst>
                  <a:ext uri="{0D108BD9-81ED-4DB2-BD59-A6C34878D82A}">
                    <a16:rowId xmlns:a16="http://schemas.microsoft.com/office/drawing/2014/main" val="762066739"/>
                  </a:ext>
                </a:extLst>
              </a:tr>
            </a:tbl>
          </a:graphicData>
        </a:graphic>
      </p:graphicFrame>
      <p:pic>
        <p:nvPicPr>
          <p:cNvPr id="13" name="Picture 12" descr="Chart, box and whisker chart&#10;&#10;Description automatically generated">
            <a:extLst>
              <a:ext uri="{FF2B5EF4-FFF2-40B4-BE49-F238E27FC236}">
                <a16:creationId xmlns:a16="http://schemas.microsoft.com/office/drawing/2014/main" id="{ECE5F917-DDB4-4460-B50D-A3885F877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709" y="4232983"/>
            <a:ext cx="3275900" cy="2343777"/>
          </a:xfrm>
          <a:prstGeom prst="rect">
            <a:avLst/>
          </a:prstGeom>
        </p:spPr>
      </p:pic>
      <p:sp>
        <p:nvSpPr>
          <p:cNvPr id="16" name="TextBox 15">
            <a:extLst>
              <a:ext uri="{FF2B5EF4-FFF2-40B4-BE49-F238E27FC236}">
                <a16:creationId xmlns:a16="http://schemas.microsoft.com/office/drawing/2014/main" id="{21C38E34-7E55-45F9-ADEE-1D869E42231C}"/>
              </a:ext>
            </a:extLst>
          </p:cNvPr>
          <p:cNvSpPr txBox="1"/>
          <p:nvPr/>
        </p:nvSpPr>
        <p:spPr>
          <a:xfrm>
            <a:off x="8568860" y="6494039"/>
            <a:ext cx="2498652" cy="215444"/>
          </a:xfrm>
          <a:prstGeom prst="rect">
            <a:avLst/>
          </a:prstGeom>
          <a:noFill/>
        </p:spPr>
        <p:txBody>
          <a:bodyPr wrap="square" rtlCol="0">
            <a:spAutoFit/>
          </a:bodyPr>
          <a:lstStyle/>
          <a:p>
            <a:r>
              <a:rPr lang="en-US" sz="800" dirty="0"/>
              <a:t>Source: </a:t>
            </a:r>
            <a:r>
              <a:rPr lang="en-US" sz="800" dirty="0" err="1"/>
              <a:t>Delea</a:t>
            </a:r>
            <a:r>
              <a:rPr lang="en-US" sz="800" dirty="0"/>
              <a:t> et al. 2018</a:t>
            </a:r>
          </a:p>
        </p:txBody>
      </p:sp>
      <p:sp>
        <p:nvSpPr>
          <p:cNvPr id="17" name="TextBox 16">
            <a:extLst>
              <a:ext uri="{FF2B5EF4-FFF2-40B4-BE49-F238E27FC236}">
                <a16:creationId xmlns:a16="http://schemas.microsoft.com/office/drawing/2014/main" id="{EBAE81DB-5F0A-4ADE-989D-47D54A3C3B6C}"/>
              </a:ext>
            </a:extLst>
          </p:cNvPr>
          <p:cNvSpPr txBox="1"/>
          <p:nvPr/>
        </p:nvSpPr>
        <p:spPr>
          <a:xfrm>
            <a:off x="9965372" y="371850"/>
            <a:ext cx="1801214" cy="215444"/>
          </a:xfrm>
          <a:prstGeom prst="rect">
            <a:avLst/>
          </a:prstGeom>
          <a:noFill/>
        </p:spPr>
        <p:txBody>
          <a:bodyPr wrap="square" rtlCol="0">
            <a:spAutoFit/>
          </a:bodyPr>
          <a:lstStyle/>
          <a:p>
            <a:r>
              <a:rPr lang="en-US" sz="800" dirty="0"/>
              <a:t>Source: Sarmiento </a:t>
            </a:r>
            <a:r>
              <a:rPr lang="en-US" sz="800" dirty="0" err="1"/>
              <a:t>Barletti</a:t>
            </a:r>
            <a:r>
              <a:rPr lang="en-US" sz="800" dirty="0"/>
              <a:t> et al. 2020</a:t>
            </a:r>
          </a:p>
        </p:txBody>
      </p:sp>
    </p:spTree>
    <p:extLst>
      <p:ext uri="{BB962C8B-B14F-4D97-AF65-F5344CB8AC3E}">
        <p14:creationId xmlns:p14="http://schemas.microsoft.com/office/powerpoint/2010/main" val="1850958040"/>
      </p:ext>
    </p:extLst>
  </p:cSld>
  <p:clrMapOvr>
    <a:masterClrMapping/>
  </p:clrMapOvr>
  <mc:AlternateContent xmlns:mc="http://schemas.openxmlformats.org/markup-compatibility/2006" xmlns:p14="http://schemas.microsoft.com/office/powerpoint/2010/main">
    <mc:Choice Requires="p14">
      <p:transition spd="slow" p14:dur="2000" advTm="58826"/>
    </mc:Choice>
    <mc:Fallback xmlns="">
      <p:transition spd="slow" advTm="588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C38B-24F4-4AA7-98FB-A51560E2F78A}"/>
              </a:ext>
            </a:extLst>
          </p:cNvPr>
          <p:cNvSpPr>
            <a:spLocks noGrp="1"/>
          </p:cNvSpPr>
          <p:nvPr>
            <p:ph type="title"/>
          </p:nvPr>
        </p:nvSpPr>
        <p:spPr>
          <a:xfrm>
            <a:off x="641114" y="14251"/>
            <a:ext cx="10515600" cy="1325563"/>
          </a:xfrm>
        </p:spPr>
        <p:txBody>
          <a:bodyPr/>
          <a:lstStyle/>
          <a:p>
            <a:r>
              <a:rPr lang="en-US" dirty="0"/>
              <a:t>Sample tools</a:t>
            </a:r>
          </a:p>
        </p:txBody>
      </p:sp>
      <p:graphicFrame>
        <p:nvGraphicFramePr>
          <p:cNvPr id="11" name="Content Placeholder 10">
            <a:extLst>
              <a:ext uri="{FF2B5EF4-FFF2-40B4-BE49-F238E27FC236}">
                <a16:creationId xmlns:a16="http://schemas.microsoft.com/office/drawing/2014/main" id="{FE6D9A0D-2155-4260-94DA-83444607E1F4}"/>
              </a:ext>
            </a:extLst>
          </p:cNvPr>
          <p:cNvGraphicFramePr>
            <a:graphicFrameLocks noGrp="1"/>
          </p:cNvGraphicFramePr>
          <p:nvPr>
            <p:ph sz="half" idx="1"/>
            <p:extLst>
              <p:ext uri="{D42A27DB-BD31-4B8C-83A1-F6EECF244321}">
                <p14:modId xmlns:p14="http://schemas.microsoft.com/office/powerpoint/2010/main" val="3272999180"/>
              </p:ext>
            </p:extLst>
          </p:nvPr>
        </p:nvGraphicFramePr>
        <p:xfrm>
          <a:off x="460361" y="1178560"/>
          <a:ext cx="8632838" cy="5125720"/>
        </p:xfrm>
        <a:graphic>
          <a:graphicData uri="http://schemas.openxmlformats.org/drawingml/2006/table">
            <a:tbl>
              <a:tblPr firstRow="1" bandRow="1">
                <a:tableStyleId>{5C22544A-7EE6-4342-B048-85BDC9FD1C3A}</a:tableStyleId>
              </a:tblPr>
              <a:tblGrid>
                <a:gridCol w="2201174">
                  <a:extLst>
                    <a:ext uri="{9D8B030D-6E8A-4147-A177-3AD203B41FA5}">
                      <a16:colId xmlns:a16="http://schemas.microsoft.com/office/drawing/2014/main" val="273569105"/>
                    </a:ext>
                  </a:extLst>
                </a:gridCol>
                <a:gridCol w="4720012">
                  <a:extLst>
                    <a:ext uri="{9D8B030D-6E8A-4147-A177-3AD203B41FA5}">
                      <a16:colId xmlns:a16="http://schemas.microsoft.com/office/drawing/2014/main" val="770031125"/>
                    </a:ext>
                  </a:extLst>
                </a:gridCol>
                <a:gridCol w="1711652">
                  <a:extLst>
                    <a:ext uri="{9D8B030D-6E8A-4147-A177-3AD203B41FA5}">
                      <a16:colId xmlns:a16="http://schemas.microsoft.com/office/drawing/2014/main" val="3535309333"/>
                    </a:ext>
                  </a:extLst>
                </a:gridCol>
              </a:tblGrid>
              <a:tr h="370840">
                <a:tc>
                  <a:txBody>
                    <a:bodyPr/>
                    <a:lstStyle/>
                    <a:p>
                      <a:r>
                        <a:rPr lang="en-US" dirty="0"/>
                        <a:t>Title</a:t>
                      </a:r>
                    </a:p>
                  </a:txBody>
                  <a:tcPr/>
                </a:tc>
                <a:tc>
                  <a:txBody>
                    <a:bodyPr/>
                    <a:lstStyle/>
                    <a:p>
                      <a:r>
                        <a:rPr lang="en-US" dirty="0"/>
                        <a:t>Objective</a:t>
                      </a:r>
                    </a:p>
                  </a:txBody>
                  <a:tcPr/>
                </a:tc>
                <a:tc>
                  <a:txBody>
                    <a:bodyPr/>
                    <a:lstStyle/>
                    <a:p>
                      <a:r>
                        <a:rPr lang="en-US" dirty="0"/>
                        <a:t>Type</a:t>
                      </a:r>
                    </a:p>
                  </a:txBody>
                  <a:tcPr/>
                </a:tc>
                <a:extLst>
                  <a:ext uri="{0D108BD9-81ED-4DB2-BD59-A6C34878D82A}">
                    <a16:rowId xmlns:a16="http://schemas.microsoft.com/office/drawing/2014/main" val="903282007"/>
                  </a:ext>
                </a:extLst>
              </a:tr>
              <a:tr h="370840">
                <a:tc>
                  <a:txBody>
                    <a:bodyPr/>
                    <a:lstStyle/>
                    <a:p>
                      <a:r>
                        <a:rPr lang="nb-NO" sz="1600" b="1" dirty="0"/>
                        <a:t>The Multi-stakeholder Platform (MSP) Guide</a:t>
                      </a:r>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Covers the rationale behind holding MSPs, what principles are essential to consider, and an explanation of the key components in designing and facilitating a successful MSP. Provides 60 participatory tools for analysis, planning and decision making.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Toolkit; Participatory implementation guide</a:t>
                      </a:r>
                    </a:p>
                  </a:txBody>
                  <a:tcPr/>
                </a:tc>
                <a:extLst>
                  <a:ext uri="{0D108BD9-81ED-4DB2-BD59-A6C34878D82A}">
                    <a16:rowId xmlns:a16="http://schemas.microsoft.com/office/drawing/2014/main" val="390910327"/>
                  </a:ext>
                </a:extLst>
              </a:tr>
              <a:tr h="370840">
                <a:tc>
                  <a:txBody>
                    <a:bodyPr/>
                    <a:lstStyle/>
                    <a:p>
                      <a:r>
                        <a:rPr lang="en-US" sz="1600" b="1" dirty="0"/>
                        <a:t>Gender in climate change, agriculture, and natural resource policies: insights from East Africa</a:t>
                      </a:r>
                    </a:p>
                  </a:txBody>
                  <a:tcPr/>
                </a:tc>
                <a:tc>
                  <a:txBody>
                    <a:bodyPr/>
                    <a:lstStyle/>
                    <a:p>
                      <a:r>
                        <a:rPr lang="en-US" sz="1600" dirty="0"/>
                        <a:t>Rating the extent of gender mainstreaming in national and subnational climate, agriculture and natural resources policies.</a:t>
                      </a:r>
                    </a:p>
                  </a:txBody>
                  <a:tcPr/>
                </a:tc>
                <a:tc>
                  <a:txBody>
                    <a:bodyPr/>
                    <a:lstStyle/>
                    <a:p>
                      <a:r>
                        <a:rPr lang="en-US" sz="1600" dirty="0"/>
                        <a:t>Implementation guide</a:t>
                      </a:r>
                    </a:p>
                  </a:txBody>
                  <a:tcPr/>
                </a:tc>
                <a:extLst>
                  <a:ext uri="{0D108BD9-81ED-4DB2-BD59-A6C34878D82A}">
                    <a16:rowId xmlns:a16="http://schemas.microsoft.com/office/drawing/2014/main" val="3384264739"/>
                  </a:ext>
                </a:extLst>
              </a:tr>
              <a:tr h="370840">
                <a:tc>
                  <a:txBody>
                    <a:bodyPr/>
                    <a:lstStyle/>
                    <a:p>
                      <a:r>
                        <a:rPr lang="en-US" sz="1600" b="1" dirty="0"/>
                        <a:t>GILIT: Gender in Irrigation Learning and Improvement Tool</a:t>
                      </a:r>
                    </a:p>
                  </a:txBody>
                  <a:tcPr/>
                </a:tc>
                <a:tc>
                  <a:txBody>
                    <a:bodyPr/>
                    <a:lstStyle/>
                    <a:p>
                      <a:r>
                        <a:rPr lang="en-US" sz="1600" dirty="0"/>
                        <a:t> A series of indicators with supporting discussion questions and an adaptable scoring system. It identifies areas of policy and operations in formal irrigation schemes or project that have been successful or need adjustment to promote gender equity.</a:t>
                      </a:r>
                    </a:p>
                  </a:txBody>
                  <a:tcPr/>
                </a:tc>
                <a:tc>
                  <a:txBody>
                    <a:bodyPr/>
                    <a:lstStyle/>
                    <a:p>
                      <a:r>
                        <a:rPr lang="en-US" sz="1600" dirty="0"/>
                        <a:t>Implementation guide; Data collection</a:t>
                      </a:r>
                    </a:p>
                  </a:txBody>
                  <a:tcPr/>
                </a:tc>
                <a:extLst>
                  <a:ext uri="{0D108BD9-81ED-4DB2-BD59-A6C34878D82A}">
                    <a16:rowId xmlns:a16="http://schemas.microsoft.com/office/drawing/2014/main" val="25091767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Women’s Land Tenure Security: A Conceptual Framework</a:t>
                      </a:r>
                    </a:p>
                  </a:txBody>
                  <a:tcPr/>
                </a:tc>
                <a:tc>
                  <a:txBody>
                    <a:bodyPr/>
                    <a:lstStyle/>
                    <a:p>
                      <a:r>
                        <a:rPr lang="en-US" sz="1600" dirty="0"/>
                        <a:t>Develops a conceptual framework around women’s land tenure security and the factors that influence it. </a:t>
                      </a:r>
                    </a:p>
                  </a:txBody>
                  <a:tcPr/>
                </a:tc>
                <a:tc>
                  <a:txBody>
                    <a:bodyPr/>
                    <a:lstStyle/>
                    <a:p>
                      <a:r>
                        <a:rPr lang="en-US" sz="1600" dirty="0"/>
                        <a:t>Framework</a:t>
                      </a:r>
                    </a:p>
                  </a:txBody>
                  <a:tcPr/>
                </a:tc>
                <a:extLst>
                  <a:ext uri="{0D108BD9-81ED-4DB2-BD59-A6C34878D82A}">
                    <a16:rowId xmlns:a16="http://schemas.microsoft.com/office/drawing/2014/main" val="456028382"/>
                  </a:ext>
                </a:extLst>
              </a:tr>
            </a:tbl>
          </a:graphicData>
        </a:graphic>
      </p:graphicFrame>
      <p:sp>
        <p:nvSpPr>
          <p:cNvPr id="16" name="TextBox 15">
            <a:extLst>
              <a:ext uri="{FF2B5EF4-FFF2-40B4-BE49-F238E27FC236}">
                <a16:creationId xmlns:a16="http://schemas.microsoft.com/office/drawing/2014/main" id="{21C38E34-7E55-45F9-ADEE-1D869E42231C}"/>
              </a:ext>
            </a:extLst>
          </p:cNvPr>
          <p:cNvSpPr txBox="1"/>
          <p:nvPr/>
        </p:nvSpPr>
        <p:spPr>
          <a:xfrm>
            <a:off x="9232987" y="6604456"/>
            <a:ext cx="2498652" cy="215444"/>
          </a:xfrm>
          <a:prstGeom prst="rect">
            <a:avLst/>
          </a:prstGeom>
          <a:noFill/>
        </p:spPr>
        <p:txBody>
          <a:bodyPr wrap="square" rtlCol="0">
            <a:spAutoFit/>
          </a:bodyPr>
          <a:lstStyle/>
          <a:p>
            <a:r>
              <a:rPr lang="en-US" sz="800" dirty="0"/>
              <a:t>Source: Lefore et al. 2017</a:t>
            </a:r>
          </a:p>
        </p:txBody>
      </p:sp>
      <p:pic>
        <p:nvPicPr>
          <p:cNvPr id="21" name="Content Placeholder 20" descr="Diagram&#10;&#10;Description automatically generated">
            <a:extLst>
              <a:ext uri="{FF2B5EF4-FFF2-40B4-BE49-F238E27FC236}">
                <a16:creationId xmlns:a16="http://schemas.microsoft.com/office/drawing/2014/main" id="{284ADC78-625C-4746-A6CF-474C32FE888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93594" y="240898"/>
            <a:ext cx="2276145" cy="3186602"/>
          </a:xfrm>
        </p:spPr>
      </p:pic>
      <p:pic>
        <p:nvPicPr>
          <p:cNvPr id="23" name="Picture 22" descr="Graphical user interface&#10;&#10;Description automatically generated with low confidence">
            <a:extLst>
              <a:ext uri="{FF2B5EF4-FFF2-40B4-BE49-F238E27FC236}">
                <a16:creationId xmlns:a16="http://schemas.microsoft.com/office/drawing/2014/main" id="{2F87E514-B101-45C6-8838-CE464878C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987" y="3587426"/>
            <a:ext cx="2498652" cy="3072547"/>
          </a:xfrm>
          <a:prstGeom prst="rect">
            <a:avLst/>
          </a:prstGeom>
        </p:spPr>
      </p:pic>
      <p:sp>
        <p:nvSpPr>
          <p:cNvPr id="24" name="TextBox 23">
            <a:extLst>
              <a:ext uri="{FF2B5EF4-FFF2-40B4-BE49-F238E27FC236}">
                <a16:creationId xmlns:a16="http://schemas.microsoft.com/office/drawing/2014/main" id="{BF51C5B5-292B-499D-B2CE-D7A5992A81A8}"/>
              </a:ext>
            </a:extLst>
          </p:cNvPr>
          <p:cNvSpPr txBox="1"/>
          <p:nvPr/>
        </p:nvSpPr>
        <p:spPr>
          <a:xfrm>
            <a:off x="10154311" y="63500"/>
            <a:ext cx="2498652" cy="215444"/>
          </a:xfrm>
          <a:prstGeom prst="rect">
            <a:avLst/>
          </a:prstGeom>
          <a:noFill/>
        </p:spPr>
        <p:txBody>
          <a:bodyPr wrap="square" rtlCol="0">
            <a:spAutoFit/>
          </a:bodyPr>
          <a:lstStyle/>
          <a:p>
            <a:r>
              <a:rPr lang="en-US" sz="800" dirty="0"/>
              <a:t>Source: Brouwer and Brouwers 2017</a:t>
            </a:r>
          </a:p>
        </p:txBody>
      </p:sp>
    </p:spTree>
    <p:extLst>
      <p:ext uri="{BB962C8B-B14F-4D97-AF65-F5344CB8AC3E}">
        <p14:creationId xmlns:p14="http://schemas.microsoft.com/office/powerpoint/2010/main" val="1134549133"/>
      </p:ext>
    </p:extLst>
  </p:cSld>
  <p:clrMapOvr>
    <a:masterClrMapping/>
  </p:clrMapOvr>
  <mc:AlternateContent xmlns:mc="http://schemas.openxmlformats.org/markup-compatibility/2006" xmlns:p14="http://schemas.microsoft.com/office/powerpoint/2010/main">
    <mc:Choice Requires="p14">
      <p:transition spd="slow" p14:dur="2000" advTm="37394"/>
    </mc:Choice>
    <mc:Fallback xmlns="">
      <p:transition spd="slow" advTm="373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839C-8A03-4D09-BC90-C6086036FEFB}"/>
              </a:ext>
            </a:extLst>
          </p:cNvPr>
          <p:cNvSpPr>
            <a:spLocks noGrp="1"/>
          </p:cNvSpPr>
          <p:nvPr>
            <p:ph type="title"/>
          </p:nvPr>
        </p:nvSpPr>
        <p:spPr>
          <a:xfrm>
            <a:off x="614680" y="0"/>
            <a:ext cx="10515600" cy="1325563"/>
          </a:xfrm>
        </p:spPr>
        <p:txBody>
          <a:bodyPr/>
          <a:lstStyle/>
          <a:p>
            <a:r>
              <a:rPr lang="en-US" dirty="0"/>
              <a:t>Results: categories</a:t>
            </a:r>
          </a:p>
        </p:txBody>
      </p:sp>
      <p:graphicFrame>
        <p:nvGraphicFramePr>
          <p:cNvPr id="7" name="Chart 6">
            <a:extLst>
              <a:ext uri="{FF2B5EF4-FFF2-40B4-BE49-F238E27FC236}">
                <a16:creationId xmlns:a16="http://schemas.microsoft.com/office/drawing/2014/main" id="{D8B5F715-F552-4154-BC1D-E9CD83FC21B0}"/>
              </a:ext>
            </a:extLst>
          </p:cNvPr>
          <p:cNvGraphicFramePr>
            <a:graphicFrameLocks/>
          </p:cNvGraphicFramePr>
          <p:nvPr>
            <p:extLst>
              <p:ext uri="{D42A27DB-BD31-4B8C-83A1-F6EECF244321}">
                <p14:modId xmlns:p14="http://schemas.microsoft.com/office/powerpoint/2010/main" val="2787473984"/>
              </p:ext>
            </p:extLst>
          </p:nvPr>
        </p:nvGraphicFramePr>
        <p:xfrm>
          <a:off x="204047" y="1727201"/>
          <a:ext cx="4597400" cy="3957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863985B-499A-43BB-84E4-7D33A4CA78DF}"/>
              </a:ext>
            </a:extLst>
          </p:cNvPr>
          <p:cNvGraphicFramePr>
            <a:graphicFrameLocks/>
          </p:cNvGraphicFramePr>
          <p:nvPr>
            <p:extLst>
              <p:ext uri="{D42A27DB-BD31-4B8C-83A1-F6EECF244321}">
                <p14:modId xmlns:p14="http://schemas.microsoft.com/office/powerpoint/2010/main" val="484626320"/>
              </p:ext>
            </p:extLst>
          </p:nvPr>
        </p:nvGraphicFramePr>
        <p:xfrm>
          <a:off x="3743536" y="1727201"/>
          <a:ext cx="4593167" cy="41668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7AF9DAA-30CC-4767-A962-E7A899D9F4CA}"/>
              </a:ext>
            </a:extLst>
          </p:cNvPr>
          <p:cNvGraphicFramePr>
            <a:graphicFrameLocks/>
          </p:cNvGraphicFramePr>
          <p:nvPr>
            <p:extLst>
              <p:ext uri="{D42A27DB-BD31-4B8C-83A1-F6EECF244321}">
                <p14:modId xmlns:p14="http://schemas.microsoft.com/office/powerpoint/2010/main" val="2985928240"/>
              </p:ext>
            </p:extLst>
          </p:nvPr>
        </p:nvGraphicFramePr>
        <p:xfrm>
          <a:off x="7369689" y="1727201"/>
          <a:ext cx="4572000" cy="45964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8293938"/>
      </p:ext>
    </p:extLst>
  </p:cSld>
  <p:clrMapOvr>
    <a:masterClrMapping/>
  </p:clrMapOvr>
  <mc:AlternateContent xmlns:mc="http://schemas.openxmlformats.org/markup-compatibility/2006" xmlns:p14="http://schemas.microsoft.com/office/powerpoint/2010/main">
    <mc:Choice Requires="p14">
      <p:transition spd="slow" p14:dur="2000" advTm="90683"/>
    </mc:Choice>
    <mc:Fallback xmlns="">
      <p:transition spd="slow" advTm="9068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77A59C0363A445ADB3EBF5A4586660" ma:contentTypeVersion="12" ma:contentTypeDescription="Een nieuw document maken." ma:contentTypeScope="" ma:versionID="cca4b043c887ccbf4b5fa1fb241bd7b5">
  <xsd:schema xmlns:xsd="http://www.w3.org/2001/XMLSchema" xmlns:xs="http://www.w3.org/2001/XMLSchema" xmlns:p="http://schemas.microsoft.com/office/2006/metadata/properties" xmlns:ns2="07f4b9fa-f85b-4a7b-9986-58f9a8e4f3ff" xmlns:ns3="155a764d-ffd6-4084-bdfc-3de5c27504dd" targetNamespace="http://schemas.microsoft.com/office/2006/metadata/properties" ma:root="true" ma:fieldsID="f9dfcee256051e55d8a52a108d7e858c" ns2:_="" ns3:_="">
    <xsd:import namespace="07f4b9fa-f85b-4a7b-9986-58f9a8e4f3ff"/>
    <xsd:import namespace="155a764d-ffd6-4084-bdfc-3de5c27504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f4b9fa-f85b-4a7b-9986-58f9a8e4f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5a764d-ffd6-4084-bdfc-3de5c27504d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579868-6F9D-4920-B440-0F15C99618CD}"/>
</file>

<file path=customXml/itemProps2.xml><?xml version="1.0" encoding="utf-8"?>
<ds:datastoreItem xmlns:ds="http://schemas.openxmlformats.org/officeDocument/2006/customXml" ds:itemID="{27936E3A-FD7F-4295-B5D9-1E3FD5B2F976}"/>
</file>

<file path=customXml/itemProps3.xml><?xml version="1.0" encoding="utf-8"?>
<ds:datastoreItem xmlns:ds="http://schemas.openxmlformats.org/officeDocument/2006/customXml" ds:itemID="{A5809E04-6205-4647-BB47-CF30492180E0}"/>
</file>

<file path=docProps/app.xml><?xml version="1.0" encoding="utf-8"?>
<Properties xmlns="http://schemas.openxmlformats.org/officeDocument/2006/extended-properties" xmlns:vt="http://schemas.openxmlformats.org/officeDocument/2006/docPropsVTypes">
  <TotalTime>2050</TotalTime>
  <Words>1930</Words>
  <Application>Microsoft Office PowerPoint</Application>
  <PresentationFormat>Widescreen</PresentationFormat>
  <Paragraphs>467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Times New Roman</vt:lpstr>
      <vt:lpstr>Office Theme</vt:lpstr>
      <vt:lpstr>Gender in Rural Institutions and Governance: A Review of Existing Tools </vt:lpstr>
      <vt:lpstr>Introduction</vt:lpstr>
      <vt:lpstr>Four main questions</vt:lpstr>
      <vt:lpstr>Purpose</vt:lpstr>
      <vt:lpstr>Methods: screening process</vt:lpstr>
      <vt:lpstr>Methods: tool classification</vt:lpstr>
      <vt:lpstr>Sample tools</vt:lpstr>
      <vt:lpstr>Sample tools</vt:lpstr>
      <vt:lpstr>Results: categories</vt:lpstr>
      <vt:lpstr>Results: categories</vt:lpstr>
      <vt:lpstr>Results: categories</vt:lpstr>
      <vt:lpstr>Results: cross-tabs</vt:lpstr>
      <vt:lpstr>Results: cross-tabs</vt:lpstr>
      <vt:lpstr>Discussion</vt:lpstr>
      <vt:lpstr>Discussion</vt:lpstr>
      <vt:lpstr>Way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ElDidi, Hagar (IFPRI)</dc:creator>
  <cp:lastModifiedBy>ElDidi, Hagar (IFPRI)</cp:lastModifiedBy>
  <cp:revision>72</cp:revision>
  <dcterms:created xsi:type="dcterms:W3CDTF">2021-09-29T10:30:44Z</dcterms:created>
  <dcterms:modified xsi:type="dcterms:W3CDTF">2021-10-01T22:27:18Z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0x010100D877A59C0363A445ADB3EBF5A4586660</vt:lpwstr>
  </property>
</Properties>
</file>